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4">
  <p:sldMasterIdLst>
    <p:sldMasterId id="2147483660" r:id="rId1"/>
  </p:sldMasterIdLst>
  <p:notesMasterIdLst>
    <p:notesMasterId r:id="rId30"/>
  </p:notesMasterIdLst>
  <p:sldIdLst>
    <p:sldId id="256" r:id="rId2"/>
    <p:sldId id="257" r:id="rId3"/>
    <p:sldId id="309" r:id="rId4"/>
    <p:sldId id="324" r:id="rId5"/>
    <p:sldId id="260" r:id="rId6"/>
    <p:sldId id="326" r:id="rId7"/>
    <p:sldId id="300" r:id="rId8"/>
    <p:sldId id="327" r:id="rId9"/>
    <p:sldId id="328" r:id="rId10"/>
    <p:sldId id="265" r:id="rId11"/>
    <p:sldId id="333" r:id="rId12"/>
    <p:sldId id="331" r:id="rId13"/>
    <p:sldId id="294" r:id="rId14"/>
    <p:sldId id="268" r:id="rId15"/>
    <p:sldId id="334" r:id="rId16"/>
    <p:sldId id="317" r:id="rId17"/>
    <p:sldId id="318" r:id="rId18"/>
    <p:sldId id="273" r:id="rId19"/>
    <p:sldId id="329" r:id="rId20"/>
    <p:sldId id="330" r:id="rId21"/>
    <p:sldId id="277" r:id="rId22"/>
    <p:sldId id="292" r:id="rId23"/>
    <p:sldId id="319" r:id="rId24"/>
    <p:sldId id="322" r:id="rId25"/>
    <p:sldId id="320" r:id="rId26"/>
    <p:sldId id="321" r:id="rId27"/>
    <p:sldId id="323" r:id="rId28"/>
    <p:sldId id="279" r:id="rId29"/>
  </p:sldIdLst>
  <p:sldSz cx="7559675" cy="1069181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3120" y="60"/>
      </p:cViewPr>
      <p:guideLst/>
    </p:cSldViewPr>
  </p:slideViewPr>
  <p:notesTextViewPr>
    <p:cViewPr>
      <p:scale>
        <a:sx n="1" d="1"/>
        <a:sy n="1" d="1"/>
      </p:scale>
      <p:origin x="0" y="0"/>
    </p:cViewPr>
  </p:notesTextViewPr>
  <p:sorterViewPr>
    <p:cViewPr varScale="1">
      <p:scale>
        <a:sx n="100" d="100"/>
        <a:sy n="100" d="100"/>
      </p:scale>
      <p:origin x="0" y="-592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5C654A3-D5F1-431B-A6C0-C2CAB492730B}" type="datetimeFigureOut">
              <a:rPr lang="fr-FR" smtClean="0"/>
              <a:t>23/05/2024</a:t>
            </a:fld>
            <a:endParaRPr lang="fr-FR"/>
          </a:p>
        </p:txBody>
      </p:sp>
      <p:sp>
        <p:nvSpPr>
          <p:cNvPr id="4" name="Espace réservé de l'image des diapositives 3"/>
          <p:cNvSpPr>
            <a:spLocks noGrp="1" noRot="1" noChangeAspect="1"/>
          </p:cNvSpPr>
          <p:nvPr>
            <p:ph type="sldImg" idx="2"/>
          </p:nvPr>
        </p:nvSpPr>
        <p:spPr>
          <a:xfrm>
            <a:off x="2216150" y="1241425"/>
            <a:ext cx="236537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888EF17-9AAF-4087-B960-822E3C9750E5}" type="slidenum">
              <a:rPr lang="fr-FR" smtClean="0"/>
              <a:t>‹N°›</a:t>
            </a:fld>
            <a:endParaRPr lang="fr-FR"/>
          </a:p>
        </p:txBody>
      </p:sp>
    </p:spTree>
    <p:extLst>
      <p:ext uri="{BB962C8B-B14F-4D97-AF65-F5344CB8AC3E}">
        <p14:creationId xmlns:p14="http://schemas.microsoft.com/office/powerpoint/2010/main" val="1175667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888EF17-9AAF-4087-B960-822E3C9750E5}" type="slidenum">
              <a:rPr lang="fr-FR" smtClean="0"/>
              <a:t>1</a:t>
            </a:fld>
            <a:endParaRPr lang="fr-FR"/>
          </a:p>
        </p:txBody>
      </p:sp>
    </p:spTree>
    <p:extLst>
      <p:ext uri="{BB962C8B-B14F-4D97-AF65-F5344CB8AC3E}">
        <p14:creationId xmlns:p14="http://schemas.microsoft.com/office/powerpoint/2010/main" val="356451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888EF17-9AAF-4087-B960-822E3C9750E5}" type="slidenum">
              <a:rPr lang="fr-FR" smtClean="0"/>
              <a:t>15</a:t>
            </a:fld>
            <a:endParaRPr lang="fr-FR"/>
          </a:p>
        </p:txBody>
      </p:sp>
    </p:spTree>
    <p:extLst>
      <p:ext uri="{BB962C8B-B14F-4D97-AF65-F5344CB8AC3E}">
        <p14:creationId xmlns:p14="http://schemas.microsoft.com/office/powerpoint/2010/main" val="710501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888EF17-9AAF-4087-B960-822E3C9750E5}" type="slidenum">
              <a:rPr lang="fr-FR" smtClean="0"/>
              <a:t>16</a:t>
            </a:fld>
            <a:endParaRPr lang="fr-FR"/>
          </a:p>
        </p:txBody>
      </p:sp>
    </p:spTree>
    <p:extLst>
      <p:ext uri="{BB962C8B-B14F-4D97-AF65-F5344CB8AC3E}">
        <p14:creationId xmlns:p14="http://schemas.microsoft.com/office/powerpoint/2010/main" val="427394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888EF17-9AAF-4087-B960-822E3C9750E5}" type="slidenum">
              <a:rPr lang="fr-FR" smtClean="0"/>
              <a:t>17</a:t>
            </a:fld>
            <a:endParaRPr lang="fr-FR"/>
          </a:p>
        </p:txBody>
      </p:sp>
    </p:spTree>
    <p:extLst>
      <p:ext uri="{BB962C8B-B14F-4D97-AF65-F5344CB8AC3E}">
        <p14:creationId xmlns:p14="http://schemas.microsoft.com/office/powerpoint/2010/main" val="768760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C82D7442-1FD7-47A2-92D2-882461CF8DA6}" type="datetime1">
              <a:rPr lang="fr-FR" smtClean="0"/>
              <a:t>23/05/2024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97E920A-E185-421E-8081-1A9B0528DCFE}" type="slidenum">
              <a:rPr lang="fr-FR" smtClean="0"/>
              <a:t>‹N°›</a:t>
            </a:fld>
            <a:endParaRPr lang="fr-FR"/>
          </a:p>
        </p:txBody>
      </p:sp>
    </p:spTree>
    <p:extLst>
      <p:ext uri="{BB962C8B-B14F-4D97-AF65-F5344CB8AC3E}">
        <p14:creationId xmlns:p14="http://schemas.microsoft.com/office/powerpoint/2010/main" val="2613764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1C28D2-4821-49F7-AA64-7ECE5B477B07}" type="datetime1">
              <a:rPr lang="fr-FR" smtClean="0"/>
              <a:t>23/05/2024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97E920A-E185-421E-8081-1A9B0528DCFE}" type="slidenum">
              <a:rPr lang="fr-FR" smtClean="0"/>
              <a:t>‹N°›</a:t>
            </a:fld>
            <a:endParaRPr lang="fr-FR"/>
          </a:p>
        </p:txBody>
      </p:sp>
    </p:spTree>
    <p:extLst>
      <p:ext uri="{BB962C8B-B14F-4D97-AF65-F5344CB8AC3E}">
        <p14:creationId xmlns:p14="http://schemas.microsoft.com/office/powerpoint/2010/main" val="4026500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3FD088E-8BBE-42E5-8A64-9538E6C7DEDD}" type="datetime1">
              <a:rPr lang="fr-FR" smtClean="0"/>
              <a:t>23/05/2024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97E920A-E185-421E-8081-1A9B0528DCFE}" type="slidenum">
              <a:rPr lang="fr-FR" smtClean="0"/>
              <a:t>‹N°›</a:t>
            </a:fld>
            <a:endParaRPr lang="fr-FR"/>
          </a:p>
        </p:txBody>
      </p:sp>
    </p:spTree>
    <p:extLst>
      <p:ext uri="{BB962C8B-B14F-4D97-AF65-F5344CB8AC3E}">
        <p14:creationId xmlns:p14="http://schemas.microsoft.com/office/powerpoint/2010/main" val="1143202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EF75852-B54C-4F28-8B5B-1226DE498512}" type="datetime1">
              <a:rPr lang="fr-FR" smtClean="0"/>
              <a:t>23/05/2024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97E920A-E185-421E-8081-1A9B0528DCFE}" type="slidenum">
              <a:rPr lang="fr-FR" smtClean="0"/>
              <a:t>‹N°›</a:t>
            </a:fld>
            <a:endParaRPr lang="fr-FR"/>
          </a:p>
        </p:txBody>
      </p:sp>
    </p:spTree>
    <p:extLst>
      <p:ext uri="{BB962C8B-B14F-4D97-AF65-F5344CB8AC3E}">
        <p14:creationId xmlns:p14="http://schemas.microsoft.com/office/powerpoint/2010/main" val="250814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4C25ECD-8B91-4B36-ADC2-66A6C50609C1}" type="datetime1">
              <a:rPr lang="fr-FR" smtClean="0"/>
              <a:t>23/05/2024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97E920A-E185-421E-8081-1A9B0528DCFE}" type="slidenum">
              <a:rPr lang="fr-FR" smtClean="0"/>
              <a:t>‹N°›</a:t>
            </a:fld>
            <a:endParaRPr lang="fr-FR"/>
          </a:p>
        </p:txBody>
      </p:sp>
    </p:spTree>
    <p:extLst>
      <p:ext uri="{BB962C8B-B14F-4D97-AF65-F5344CB8AC3E}">
        <p14:creationId xmlns:p14="http://schemas.microsoft.com/office/powerpoint/2010/main" val="805818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F582A3A-382C-4EEB-97F8-441BB0292780}" type="datetime1">
              <a:rPr lang="fr-FR" smtClean="0"/>
              <a:t>23/05/2024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97E920A-E185-421E-8081-1A9B0528DCFE}" type="slidenum">
              <a:rPr lang="fr-FR" smtClean="0"/>
              <a:t>‹N°›</a:t>
            </a:fld>
            <a:endParaRPr lang="fr-FR"/>
          </a:p>
        </p:txBody>
      </p:sp>
    </p:spTree>
    <p:extLst>
      <p:ext uri="{BB962C8B-B14F-4D97-AF65-F5344CB8AC3E}">
        <p14:creationId xmlns:p14="http://schemas.microsoft.com/office/powerpoint/2010/main" val="1355598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Modifiez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Modifiez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2E0532D-4AE9-4665-B9CF-8F20F68C3046}" type="datetime1">
              <a:rPr lang="fr-FR" smtClean="0"/>
              <a:t>23/05/2024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97E920A-E185-421E-8081-1A9B0528DCFE}" type="slidenum">
              <a:rPr lang="fr-FR" smtClean="0"/>
              <a:t>‹N°›</a:t>
            </a:fld>
            <a:endParaRPr lang="fr-FR"/>
          </a:p>
        </p:txBody>
      </p:sp>
    </p:spTree>
    <p:extLst>
      <p:ext uri="{BB962C8B-B14F-4D97-AF65-F5344CB8AC3E}">
        <p14:creationId xmlns:p14="http://schemas.microsoft.com/office/powerpoint/2010/main" val="164920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08EDEAB-92E0-44C1-A53B-2ED3E15E5F97}" type="datetime1">
              <a:rPr lang="fr-FR" smtClean="0"/>
              <a:t>23/05/2024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97E920A-E185-421E-8081-1A9B0528DCFE}" type="slidenum">
              <a:rPr lang="fr-FR" smtClean="0"/>
              <a:t>‹N°›</a:t>
            </a:fld>
            <a:endParaRPr lang="fr-FR"/>
          </a:p>
        </p:txBody>
      </p:sp>
    </p:spTree>
    <p:extLst>
      <p:ext uri="{BB962C8B-B14F-4D97-AF65-F5344CB8AC3E}">
        <p14:creationId xmlns:p14="http://schemas.microsoft.com/office/powerpoint/2010/main" val="168650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9BEE65-5706-41BE-A2FD-6050364EE93E}" type="datetime1">
              <a:rPr lang="fr-FR" smtClean="0"/>
              <a:t>23/05/2024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97E920A-E185-421E-8081-1A9B0528DCFE}" type="slidenum">
              <a:rPr lang="fr-FR" smtClean="0"/>
              <a:t>‹N°›</a:t>
            </a:fld>
            <a:endParaRPr lang="fr-FR"/>
          </a:p>
        </p:txBody>
      </p:sp>
    </p:spTree>
    <p:extLst>
      <p:ext uri="{BB962C8B-B14F-4D97-AF65-F5344CB8AC3E}">
        <p14:creationId xmlns:p14="http://schemas.microsoft.com/office/powerpoint/2010/main" val="3918192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Modifiez les styles du texte du masque</a:t>
            </a:r>
          </a:p>
        </p:txBody>
      </p:sp>
      <p:sp>
        <p:nvSpPr>
          <p:cNvPr id="5" name="Date Placeholder 4"/>
          <p:cNvSpPr>
            <a:spLocks noGrp="1"/>
          </p:cNvSpPr>
          <p:nvPr>
            <p:ph type="dt" sz="half" idx="10"/>
          </p:nvPr>
        </p:nvSpPr>
        <p:spPr/>
        <p:txBody>
          <a:bodyPr/>
          <a:lstStyle/>
          <a:p>
            <a:fld id="{1018A07F-8873-4D0D-98B5-5016127B7DD9}" type="datetime1">
              <a:rPr lang="fr-FR" smtClean="0"/>
              <a:t>23/05/2024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97E920A-E185-421E-8081-1A9B0528DCFE}" type="slidenum">
              <a:rPr lang="fr-FR" smtClean="0"/>
              <a:t>‹N°›</a:t>
            </a:fld>
            <a:endParaRPr lang="fr-FR"/>
          </a:p>
        </p:txBody>
      </p:sp>
    </p:spTree>
    <p:extLst>
      <p:ext uri="{BB962C8B-B14F-4D97-AF65-F5344CB8AC3E}">
        <p14:creationId xmlns:p14="http://schemas.microsoft.com/office/powerpoint/2010/main" val="1336912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Modifiez les styles du texte du masque</a:t>
            </a:r>
          </a:p>
        </p:txBody>
      </p:sp>
      <p:sp>
        <p:nvSpPr>
          <p:cNvPr id="5" name="Date Placeholder 4"/>
          <p:cNvSpPr>
            <a:spLocks noGrp="1"/>
          </p:cNvSpPr>
          <p:nvPr>
            <p:ph type="dt" sz="half" idx="10"/>
          </p:nvPr>
        </p:nvSpPr>
        <p:spPr/>
        <p:txBody>
          <a:bodyPr/>
          <a:lstStyle/>
          <a:p>
            <a:fld id="{D9F64112-313E-4604-8004-FAD6E783F1CD}" type="datetime1">
              <a:rPr lang="fr-FR" smtClean="0"/>
              <a:t>23/05/2024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97E920A-E185-421E-8081-1A9B0528DCFE}" type="slidenum">
              <a:rPr lang="fr-FR" smtClean="0"/>
              <a:t>‹N°›</a:t>
            </a:fld>
            <a:endParaRPr lang="fr-FR"/>
          </a:p>
        </p:txBody>
      </p:sp>
    </p:spTree>
    <p:extLst>
      <p:ext uri="{BB962C8B-B14F-4D97-AF65-F5344CB8AC3E}">
        <p14:creationId xmlns:p14="http://schemas.microsoft.com/office/powerpoint/2010/main" val="865754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6750D0F0-8FA5-4DD6-B2B9-12173D2FF096}" type="datetime1">
              <a:rPr lang="fr-FR" smtClean="0"/>
              <a:t>23/05/2024</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697E920A-E185-421E-8081-1A9B0528DCFE}" type="slidenum">
              <a:rPr lang="fr-FR" smtClean="0"/>
              <a:t>‹N°›</a:t>
            </a:fld>
            <a:endParaRPr lang="fr-FR"/>
          </a:p>
        </p:txBody>
      </p:sp>
    </p:spTree>
    <p:extLst>
      <p:ext uri="{BB962C8B-B14F-4D97-AF65-F5344CB8AC3E}">
        <p14:creationId xmlns:p14="http://schemas.microsoft.com/office/powerpoint/2010/main" val="2075830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hyperlink" Target="mailto:mairiedeborest@wanadoo.fr" TargetMode="External"/><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3"/>
          <p:cNvSpPr>
            <a:spLocks/>
          </p:cNvSpPr>
          <p:nvPr/>
        </p:nvSpPr>
        <p:spPr>
          <a:xfrm>
            <a:off x="547024" y="416099"/>
            <a:ext cx="6638925" cy="676275"/>
          </a:xfrm>
          <a:prstGeom prst="roundRect">
            <a:avLst/>
          </a:prstGeom>
          <a:noFill/>
          <a:ln w="12700" cap="flat" cmpd="sng" algn="ctr">
            <a:solidFill>
              <a:srgbClr val="70AD47">
                <a:lumMod val="7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6" name="Zone de texte 33"/>
          <p:cNvSpPr txBox="1">
            <a:spLocks noChangeArrowheads="1"/>
          </p:cNvSpPr>
          <p:nvPr/>
        </p:nvSpPr>
        <p:spPr bwMode="auto">
          <a:xfrm>
            <a:off x="1569979" y="3427402"/>
            <a:ext cx="5698750" cy="6581571"/>
          </a:xfrm>
          <a:prstGeom prst="rect">
            <a:avLst/>
          </a:prstGeom>
          <a:solidFill>
            <a:srgbClr val="FFFFFF"/>
          </a:solidFill>
          <a:ln w="6350">
            <a:solidFill>
              <a:srgbClr val="FFFFFF"/>
            </a:solidFill>
            <a:miter lim="800000"/>
            <a:headEnd/>
            <a:tailEnd/>
          </a:ln>
        </p:spPr>
        <p:txBody>
          <a:bodyPr vert="horz" wrap="square" lIns="91440" tIns="45720" rIns="91440" bIns="45720" numCol="1" anchor="t" anchorCtr="0" compatLnSpc="1">
            <a:prstTxWarp prst="textNoShape">
              <a:avLst/>
            </a:prstTxWarp>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rgbClr val="333333"/>
                </a:solidFill>
                <a:effectLst/>
                <a:latin typeface="+mj-lt"/>
                <a:ea typeface="Calibri" panose="020F0502020204030204" pitchFamily="34" charset="0"/>
                <a:cs typeface="Calibri" panose="020F0502020204030204" pitchFamily="34" charset="0"/>
              </a:rPr>
              <a:t>LE MOT DU MAIRE</a:t>
            </a:r>
          </a:p>
          <a:p>
            <a:pPr marL="0" marR="0" lvl="0" indent="449263" algn="just" defTabSz="914400" rtl="0" eaLnBrk="0" fontAlgn="base" latinLnBrk="0" hangingPunct="0">
              <a:lnSpc>
                <a:spcPct val="100000"/>
              </a:lnSpc>
              <a:spcBef>
                <a:spcPct val="0"/>
              </a:spcBef>
              <a:spcAft>
                <a:spcPct val="0"/>
              </a:spcAft>
              <a:buClrTx/>
              <a:buSzTx/>
              <a:buFontTx/>
              <a:buNone/>
              <a:tabLst/>
            </a:pPr>
            <a:endParaRPr lang="fr-FR" altLang="fr-FR" sz="1200" b="1" dirty="0">
              <a:solidFill>
                <a:srgbClr val="333333"/>
              </a:solidFill>
              <a:latin typeface="+mj-lt"/>
              <a:ea typeface="Calibri" panose="020F0502020204030204" pitchFamily="34" charset="0"/>
              <a:cs typeface="Calibri" panose="020F0502020204030204"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fr-FR" altLang="fr-FR" sz="1200" i="0" u="none" strike="noStrike" cap="none" normalizeH="0" baseline="0" dirty="0">
                <a:ln>
                  <a:noFill/>
                </a:ln>
                <a:solidFill>
                  <a:srgbClr val="333333"/>
                </a:solidFill>
                <a:effectLst/>
                <a:latin typeface="+mj-lt"/>
                <a:ea typeface="Calibri" panose="020F0502020204030204" pitchFamily="34" charset="0"/>
                <a:cs typeface="Calibri" panose="020F0502020204030204" pitchFamily="34" charset="0"/>
              </a:rPr>
              <a:t>Les</a:t>
            </a:r>
            <a:r>
              <a:rPr kumimoji="0" lang="fr-FR" altLang="fr-FR" sz="1200" i="0" u="none" strike="noStrike" cap="none" normalizeH="0" dirty="0">
                <a:ln>
                  <a:noFill/>
                </a:ln>
                <a:solidFill>
                  <a:srgbClr val="333333"/>
                </a:solidFill>
                <a:effectLst/>
                <a:latin typeface="+mj-lt"/>
                <a:ea typeface="Calibri" panose="020F0502020204030204" pitchFamily="34" charset="0"/>
                <a:cs typeface="Calibri" panose="020F0502020204030204" pitchFamily="34" charset="0"/>
              </a:rPr>
              <a:t> premiers mois de cette année pluvieuse avec une alternance de quelques rayons de chaleur nous plongent dans un printemps encore très frisquet. La végétation s’éveille et avec elle les premières préoccupations d’entretien de nos rues et espaces verts.  Après une année de rodage dans notre organisation de faire faire plutôt que de faire, nous décidons de persévérer dans cette voie.</a:t>
            </a:r>
          </a:p>
          <a:p>
            <a:pPr marL="0" marR="0" lvl="0" indent="449263" algn="just" defTabSz="914400" rtl="0" eaLnBrk="0" fontAlgn="base" latinLnBrk="0" hangingPunct="0">
              <a:lnSpc>
                <a:spcPct val="100000"/>
              </a:lnSpc>
              <a:spcBef>
                <a:spcPct val="0"/>
              </a:spcBef>
              <a:spcAft>
                <a:spcPct val="0"/>
              </a:spcAft>
              <a:buClrTx/>
              <a:buSzTx/>
              <a:buFontTx/>
              <a:buNone/>
              <a:tabLst/>
            </a:pPr>
            <a:endParaRPr lang="fr-FR" altLang="fr-FR" sz="1200" dirty="0">
              <a:solidFill>
                <a:srgbClr val="333333"/>
              </a:solidFill>
              <a:latin typeface="+mj-lt"/>
              <a:ea typeface="Calibri" panose="020F0502020204030204" pitchFamily="34" charset="0"/>
              <a:cs typeface="Calibri" panose="020F0502020204030204"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fr-FR" altLang="fr-FR" sz="1200" i="0" u="none" strike="noStrike" cap="none" normalizeH="0" dirty="0">
                <a:ln>
                  <a:noFill/>
                </a:ln>
                <a:solidFill>
                  <a:srgbClr val="333333"/>
                </a:solidFill>
                <a:effectLst/>
                <a:latin typeface="+mj-lt"/>
                <a:ea typeface="Calibri" panose="020F0502020204030204" pitchFamily="34" charset="0"/>
                <a:cs typeface="Calibri" panose="020F0502020204030204" pitchFamily="34" charset="0"/>
              </a:rPr>
              <a:t>Notre principal sujet en cette fin de premier trimestre se consacre à la situation bilancielle de l’année écoulée dans un premier temps et à l’établissement budgétaire pour l’année à venir. Les premiers chiffres établis, nous constatons non sans difficulté que nous sommes un meilleur élève que la Nation France. Pas de déficit chez nous…Nos couts de fonctionnement sont excédentaires </a:t>
            </a:r>
            <a:r>
              <a:rPr kumimoji="0" lang="fr-FR" altLang="fr-FR" sz="1200" i="0" u="none" strike="noStrike" cap="none" normalizeH="0" dirty="0">
                <a:ln>
                  <a:noFill/>
                </a:ln>
                <a:effectLst/>
                <a:latin typeface="+mj-lt"/>
                <a:ea typeface="Calibri" panose="020F0502020204030204" pitchFamily="34" charset="0"/>
                <a:cs typeface="Calibri" panose="020F0502020204030204" pitchFamily="34" charset="0"/>
              </a:rPr>
              <a:t>de </a:t>
            </a:r>
            <a:r>
              <a:rPr lang="fr-FR" altLang="fr-FR" sz="1200" dirty="0">
                <a:latin typeface="+mj-lt"/>
                <a:ea typeface="Calibri" panose="020F0502020204030204" pitchFamily="34" charset="0"/>
                <a:cs typeface="Calibri" panose="020F0502020204030204" pitchFamily="34" charset="0"/>
              </a:rPr>
              <a:t>167 334.48</a:t>
            </a:r>
            <a:r>
              <a:rPr kumimoji="0" lang="fr-FR" altLang="fr-FR" sz="1200" i="0" u="none" strike="noStrike" cap="none" normalizeH="0" dirty="0">
                <a:ln>
                  <a:noFill/>
                </a:ln>
                <a:effectLst/>
                <a:latin typeface="+mj-lt"/>
                <a:ea typeface="Calibri" panose="020F0502020204030204" pitchFamily="34" charset="0"/>
                <a:cs typeface="Calibri" panose="020F0502020204030204" pitchFamily="34" charset="0"/>
              </a:rPr>
              <a:t>€ </a:t>
            </a:r>
            <a:r>
              <a:rPr kumimoji="0" lang="fr-FR" altLang="fr-FR" sz="1200" i="0" u="none" strike="noStrike" cap="none" normalizeH="0" dirty="0">
                <a:ln>
                  <a:noFill/>
                </a:ln>
                <a:solidFill>
                  <a:srgbClr val="333333"/>
                </a:solidFill>
                <a:effectLst/>
                <a:latin typeface="+mj-lt"/>
                <a:ea typeface="Calibri" panose="020F0502020204030204" pitchFamily="34" charset="0"/>
                <a:cs typeface="Calibri" panose="020F0502020204030204" pitchFamily="34" charset="0"/>
              </a:rPr>
              <a:t>sachant que nous avions déjà un report à nouveau de l’excédent de l’année antérieure. Ceci n’est pas dû au hasard. Chaque devis, chaque facturation sont</a:t>
            </a:r>
            <a:r>
              <a:rPr kumimoji="0" lang="fr-FR" altLang="fr-FR" sz="1200" i="0" u="none" strike="noStrike" cap="none" normalizeH="0" dirty="0">
                <a:ln>
                  <a:noFill/>
                </a:ln>
                <a:effectLst/>
                <a:latin typeface="+mj-lt"/>
                <a:ea typeface="Calibri" panose="020F0502020204030204" pitchFamily="34" charset="0"/>
                <a:cs typeface="Calibri" panose="020F0502020204030204" pitchFamily="34" charset="0"/>
              </a:rPr>
              <a:t> âprement négociés. Toujours deux fournisseurs au minimum sur les engagements de dépenses</a:t>
            </a:r>
            <a:r>
              <a:rPr kumimoji="0" lang="fr-FR" altLang="fr-FR" sz="1200" i="0" u="none" strike="noStrike" cap="none" normalizeH="0" dirty="0">
                <a:ln>
                  <a:noFill/>
                </a:ln>
                <a:solidFill>
                  <a:srgbClr val="333333"/>
                </a:solidFill>
                <a:effectLst/>
                <a:latin typeface="+mj-lt"/>
                <a:ea typeface="Calibri" panose="020F0502020204030204" pitchFamily="34" charset="0"/>
                <a:cs typeface="Calibri" panose="020F0502020204030204" pitchFamily="34" charset="0"/>
              </a:rPr>
              <a:t>. Malgré les positions dominantes sur certains marchés EDF pour l’énergie électrique (prix du kWh x 4 en 2 ans), fioul (+30% avec une légère baisse fin 2023); sans compter les assurances avec +10 +13% : les incidents liés aux changements climatiques ont désorganisé ce secteur en proie à un désarroi inimaginable. Une récente étude faite par un groupe d’experts et digne de crédibilité a révélé que plus de 1200 communes françaises sont à ce jour sans assurance… des jours noirs se préparent!!</a:t>
            </a:r>
          </a:p>
          <a:p>
            <a:pPr marL="0" marR="0" lvl="0" indent="449263" algn="just" defTabSz="914400" rtl="0" eaLnBrk="0" fontAlgn="base" latinLnBrk="0" hangingPunct="0">
              <a:lnSpc>
                <a:spcPct val="100000"/>
              </a:lnSpc>
              <a:spcBef>
                <a:spcPct val="0"/>
              </a:spcBef>
              <a:spcAft>
                <a:spcPct val="0"/>
              </a:spcAft>
              <a:buClrTx/>
              <a:buSzTx/>
              <a:buFontTx/>
              <a:buNone/>
              <a:tabLst/>
            </a:pPr>
            <a:r>
              <a:rPr lang="fr-FR" altLang="fr-FR" sz="1200" baseline="0" dirty="0">
                <a:solidFill>
                  <a:srgbClr val="333333"/>
                </a:solidFill>
                <a:latin typeface="+mj-lt"/>
                <a:ea typeface="Calibri" panose="020F0502020204030204" pitchFamily="34" charset="0"/>
                <a:cs typeface="Calibri" panose="020F0502020204030204" pitchFamily="34" charset="0"/>
              </a:rPr>
              <a:t>Les investissements sont</a:t>
            </a:r>
            <a:r>
              <a:rPr lang="fr-FR" altLang="fr-FR" sz="1200" dirty="0">
                <a:solidFill>
                  <a:srgbClr val="333333"/>
                </a:solidFill>
                <a:latin typeface="+mj-lt"/>
                <a:ea typeface="Calibri" panose="020F0502020204030204" pitchFamily="34" charset="0"/>
                <a:cs typeface="Calibri" panose="020F0502020204030204" pitchFamily="34" charset="0"/>
              </a:rPr>
              <a:t> aux aussi excédentaires de 94 893.51€. Nous avons encore des projets consommateurs de financement. Pour les assumer, nous avons prélevé 50K€sur les excédents de fonctionnement. Le réalisé et le principal pour la fin 2023 et le début de cette année est la toiture de l’église en grande vétusté. Vous pourrez constater le résultat de ce vaste chantier avec les photographies ci-dessous. Nous avons toujours la refonte de la rue du Four. Les finances départementales sont très capricieuses. Elles nous sont annoncées pour juillet (à suivre). Courant juin, 3 nouveaux jeux seront installés dans l’aire de jeux Gilbert Degraeve pour les 3 à 6 ans. Les normes sécuritaires sont drastiques et nous ont imposés une rigueur de conception et de choix dans la décision de faire. Un grand merci au conseiller qui a travaillé sur ce dossier. Dans la même période, les terrains de boules seront refaits entièrement. Merci aux nombreux boulistes pour votre patience. Les rideaux de l’école vieux de vingt ans et en tissu seront remplacés par des rideaux électriques plus protecteurs contre le soleil et la chaleur.</a:t>
            </a:r>
            <a:endParaRPr kumimoji="0" lang="fr-FR" altLang="fr-FR" sz="1200" b="0" i="0" u="none" strike="noStrike" cap="none" normalizeH="0" baseline="0" dirty="0">
              <a:ln>
                <a:noFill/>
              </a:ln>
              <a:solidFill>
                <a:schemeClr val="tx1"/>
              </a:solidFill>
              <a:effectLst/>
              <a:latin typeface="+mj-lt"/>
            </a:endParaRPr>
          </a:p>
        </p:txBody>
      </p:sp>
      <p:sp>
        <p:nvSpPr>
          <p:cNvPr id="7" name="Rectangle 5"/>
          <p:cNvSpPr>
            <a:spLocks noChangeArrowheads="1"/>
          </p:cNvSpPr>
          <p:nvPr/>
        </p:nvSpPr>
        <p:spPr bwMode="auto">
          <a:xfrm>
            <a:off x="0" y="0"/>
            <a:ext cx="7559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8" name="Rectangle 6"/>
          <p:cNvSpPr>
            <a:spLocks noChangeArrowheads="1"/>
          </p:cNvSpPr>
          <p:nvPr/>
        </p:nvSpPr>
        <p:spPr bwMode="auto">
          <a:xfrm>
            <a:off x="5777345" y="1222710"/>
            <a:ext cx="1262602"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500" b="1" i="0" u="none" strike="noStrike" cap="none" normalizeH="0" baseline="0" dirty="0">
                <a:ln>
                  <a:noFill/>
                </a:ln>
                <a:solidFill>
                  <a:schemeClr val="tx1"/>
                </a:solidFill>
                <a:effectLst/>
                <a:latin typeface="Algerian"/>
                <a:ea typeface="Calibri" panose="020F0502020204030204" pitchFamily="34" charset="0"/>
                <a:cs typeface="Times New Roman" panose="02020603050405020304" pitchFamily="18" charset="0"/>
              </a:rPr>
              <a:t> </a:t>
            </a:r>
            <a:r>
              <a:rPr lang="fr-FR" altLang="fr-FR" sz="1500" b="1" dirty="0">
                <a:latin typeface="Algerian"/>
                <a:ea typeface="Calibri" panose="020F0502020204030204" pitchFamily="34" charset="0"/>
                <a:cs typeface="Times New Roman" panose="02020603050405020304" pitchFamily="18" charset="0"/>
              </a:rPr>
              <a:t>MAI 2024</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1" name="Rectangle 10"/>
          <p:cNvSpPr/>
          <p:nvPr/>
        </p:nvSpPr>
        <p:spPr>
          <a:xfrm>
            <a:off x="2142259" y="547583"/>
            <a:ext cx="4445578" cy="461665"/>
          </a:xfrm>
          <a:prstGeom prst="rect">
            <a:avLst/>
          </a:prstGeom>
        </p:spPr>
        <p:txBody>
          <a:bodyPr wrap="square">
            <a:spAutoFit/>
          </a:bodyPr>
          <a:lstStyle/>
          <a:p>
            <a:pPr lvl="0" eaLnBrk="0" fontAlgn="base" hangingPunct="0">
              <a:spcBef>
                <a:spcPct val="0"/>
              </a:spcBef>
              <a:spcAft>
                <a:spcPct val="0"/>
              </a:spcAft>
            </a:pPr>
            <a:r>
              <a:rPr kumimoji="0" lang="fr-FR" altLang="fr-FR" sz="2400" b="0" i="0" u="none" strike="noStrike" cap="none" normalizeH="0" baseline="0" dirty="0">
                <a:ln>
                  <a:noFill/>
                </a:ln>
                <a:solidFill>
                  <a:schemeClr val="tx1"/>
                </a:solidFill>
                <a:effectLst/>
                <a:latin typeface="Algerian"/>
                <a:ea typeface="Calibri" panose="020F0502020204030204" pitchFamily="34" charset="0"/>
                <a:cs typeface="Times New Roman" panose="02020603050405020304" pitchFamily="18" charset="0"/>
              </a:rPr>
              <a:t>LA GAZETTE DE BOREST</a:t>
            </a:r>
            <a:endParaRPr kumimoji="0" lang="fr-FR" altLang="fr-FR" sz="300" b="0" i="0" u="none" strike="noStrike" cap="none" normalizeH="0" baseline="0" dirty="0">
              <a:ln>
                <a:noFill/>
              </a:ln>
              <a:solidFill>
                <a:schemeClr val="tx1"/>
              </a:solidFill>
              <a:effectLst/>
            </a:endParaRPr>
          </a:p>
        </p:txBody>
      </p:sp>
      <p:sp>
        <p:nvSpPr>
          <p:cNvPr id="12" name="ZoneTexte 11"/>
          <p:cNvSpPr txBox="1"/>
          <p:nvPr/>
        </p:nvSpPr>
        <p:spPr>
          <a:xfrm>
            <a:off x="665018" y="1205345"/>
            <a:ext cx="1409360" cy="369332"/>
          </a:xfrm>
          <a:prstGeom prst="rect">
            <a:avLst/>
          </a:prstGeom>
          <a:noFill/>
        </p:spPr>
        <p:txBody>
          <a:bodyPr wrap="none" rtlCol="0">
            <a:spAutoFit/>
          </a:bodyPr>
          <a:lstStyle/>
          <a:p>
            <a:r>
              <a:rPr kumimoji="0" lang="fr-FR" altLang="fr-FR" sz="1600" b="1" i="0" u="none" strike="noStrike" cap="none" normalizeH="0" baseline="0" dirty="0">
                <a:ln>
                  <a:noFill/>
                </a:ln>
                <a:solidFill>
                  <a:schemeClr val="tx1"/>
                </a:solidFill>
                <a:effectLst/>
                <a:latin typeface="Algerian"/>
                <a:ea typeface="Calibri" panose="020F0502020204030204" pitchFamily="34" charset="0"/>
                <a:cs typeface="Times New Roman" panose="02020603050405020304" pitchFamily="18" charset="0"/>
              </a:rPr>
              <a:t>N</a:t>
            </a:r>
            <a:r>
              <a:rPr kumimoji="0" lang="fr-FR" altLang="fr-FR" b="1" i="0" u="none" strike="noStrike" cap="none" normalizeH="0" baseline="0" dirty="0">
                <a:ln>
                  <a:noFill/>
                </a:ln>
                <a:solidFill>
                  <a:schemeClr val="tx1"/>
                </a:solidFill>
                <a:effectLst/>
                <a:latin typeface="Algerian"/>
                <a:ea typeface="Calibri" panose="020F0502020204030204" pitchFamily="34" charset="0"/>
                <a:cs typeface="Times New Roman" panose="02020603050405020304" pitchFamily="18" charset="0"/>
              </a:rPr>
              <a:t>um</a:t>
            </a:r>
            <a:r>
              <a:rPr kumimoji="0" lang="fr-FR" altLang="fr-FR"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b="1" i="0" u="none" strike="noStrike" cap="none" normalizeH="0" baseline="0" dirty="0">
                <a:ln>
                  <a:noFill/>
                </a:ln>
                <a:solidFill>
                  <a:schemeClr val="tx1"/>
                </a:solidFill>
                <a:effectLst/>
                <a:latin typeface="Algerian"/>
                <a:ea typeface="Calibri" panose="020F0502020204030204" pitchFamily="34" charset="0"/>
                <a:cs typeface="Times New Roman" panose="02020603050405020304" pitchFamily="18" charset="0"/>
              </a:rPr>
              <a:t>ro 57 </a:t>
            </a:r>
            <a:endParaRPr lang="fr-FR" dirty="0"/>
          </a:p>
        </p:txBody>
      </p:sp>
      <p:sp>
        <p:nvSpPr>
          <p:cNvPr id="2" name="Espace réservé du numéro de diapositive 1"/>
          <p:cNvSpPr>
            <a:spLocks noGrp="1"/>
          </p:cNvSpPr>
          <p:nvPr>
            <p:ph type="sldNum" sz="quarter" idx="12"/>
          </p:nvPr>
        </p:nvSpPr>
        <p:spPr/>
        <p:txBody>
          <a:bodyPr/>
          <a:lstStyle/>
          <a:p>
            <a:fld id="{697E920A-E185-421E-8081-1A9B0528DCFE}" type="slidenum">
              <a:rPr lang="fr-FR" smtClean="0"/>
              <a:t>1</a:t>
            </a:fld>
            <a:endParaRPr lang="fr-FR" dirty="0"/>
          </a:p>
        </p:txBody>
      </p:sp>
      <p:sp>
        <p:nvSpPr>
          <p:cNvPr id="13" name="Zone de texte 2"/>
          <p:cNvSpPr txBox="1">
            <a:spLocks/>
          </p:cNvSpPr>
          <p:nvPr/>
        </p:nvSpPr>
        <p:spPr bwMode="auto">
          <a:xfrm>
            <a:off x="216909" y="3832267"/>
            <a:ext cx="1228726" cy="5893623"/>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SOMMAIRE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ts val="600"/>
              </a:spcAft>
              <a:buClrTx/>
              <a:buSzTx/>
              <a:buFontTx/>
              <a:buNone/>
              <a:tabLst/>
            </a:pPr>
            <a:r>
              <a:rPr kumimoji="0" lang="fr-FR" altLang="fr-FR"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Le Mot du Maire</a:t>
            </a:r>
          </a:p>
          <a:p>
            <a:pPr marL="0" marR="0" lvl="0" indent="0" algn="ctr" defTabSz="914400" rtl="0" eaLnBrk="0" fontAlgn="base" latinLnBrk="0" hangingPunct="0">
              <a:lnSpc>
                <a:spcPct val="100000"/>
              </a:lnSpc>
              <a:spcBef>
                <a:spcPct val="0"/>
              </a:spcBef>
              <a:spcAft>
                <a:spcPts val="600"/>
              </a:spcAft>
              <a:buClrTx/>
              <a:buSzTx/>
              <a:buFontTx/>
              <a:buNone/>
              <a:tabLst/>
            </a:pPr>
            <a:endParaRPr kumimoji="0" lang="fr-FR" altLang="fr-FR"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ts val="600"/>
              </a:spcAft>
              <a:buClrTx/>
              <a:buSzTx/>
              <a:buFontTx/>
              <a:buNone/>
              <a:tabLst/>
            </a:pPr>
            <a:r>
              <a:rPr kumimoji="0" lang="fr-FR" altLang="fr-FR"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Les Derniers Conseils Municipaux</a:t>
            </a:r>
          </a:p>
          <a:p>
            <a:pPr marL="0" marR="0" lvl="0" indent="0" algn="ctr" defTabSz="914400" rtl="0" eaLnBrk="0" fontAlgn="base" latinLnBrk="0" hangingPunct="0">
              <a:lnSpc>
                <a:spcPct val="100000"/>
              </a:lnSpc>
              <a:spcBef>
                <a:spcPct val="0"/>
              </a:spcBef>
              <a:spcAft>
                <a:spcPts val="600"/>
              </a:spcAft>
              <a:buClrTx/>
              <a:buSzTx/>
              <a:buFontTx/>
              <a:buNone/>
              <a:tabLst/>
            </a:pPr>
            <a:endParaRPr kumimoji="0" lang="fr-FR" altLang="fr-FR"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ts val="600"/>
              </a:spcAft>
              <a:buClrTx/>
              <a:buSzTx/>
              <a:buFontTx/>
              <a:buNone/>
              <a:tabLst/>
            </a:pPr>
            <a:r>
              <a:rPr kumimoji="0" lang="fr-FR" altLang="fr-FR"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La vie à Borest</a:t>
            </a:r>
          </a:p>
          <a:p>
            <a:pPr marL="0" marR="0" lvl="0" indent="0" algn="ctr" defTabSz="914400" rtl="0" eaLnBrk="0" fontAlgn="base" latinLnBrk="0" hangingPunct="0">
              <a:lnSpc>
                <a:spcPct val="100000"/>
              </a:lnSpc>
              <a:spcBef>
                <a:spcPct val="0"/>
              </a:spcBef>
              <a:spcAft>
                <a:spcPts val="600"/>
              </a:spcAft>
              <a:buClrTx/>
              <a:buSzTx/>
              <a:buFontTx/>
              <a:buNone/>
              <a:tabLst/>
            </a:pPr>
            <a:endParaRPr kumimoji="0" lang="fr-FR" altLang="fr-FR"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ts val="600"/>
              </a:spcAft>
              <a:buClrTx/>
              <a:buSzTx/>
              <a:buFontTx/>
              <a:buNone/>
              <a:tabLst/>
            </a:pPr>
            <a:r>
              <a:rPr kumimoji="0" lang="fr-FR" altLang="fr-FR"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Informations locales</a:t>
            </a:r>
          </a:p>
          <a:p>
            <a:pPr marL="0" marR="0" lvl="0" indent="0" algn="ctr" defTabSz="914400" rtl="0" eaLnBrk="0" fontAlgn="base" latinLnBrk="0" hangingPunct="0">
              <a:lnSpc>
                <a:spcPct val="100000"/>
              </a:lnSpc>
              <a:spcBef>
                <a:spcPct val="0"/>
              </a:spcBef>
              <a:spcAft>
                <a:spcPts val="600"/>
              </a:spcAft>
              <a:buClrTx/>
              <a:buSzTx/>
              <a:buFontTx/>
              <a:buNone/>
              <a:tabLst/>
            </a:pPr>
            <a:endParaRPr kumimoji="0" lang="fr-FR" altLang="fr-FR"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ts val="600"/>
              </a:spcAft>
              <a:buClrTx/>
              <a:buSzTx/>
              <a:buFontTx/>
              <a:buNone/>
              <a:tabLst/>
            </a:pPr>
            <a:r>
              <a:rPr kumimoji="0" lang="fr-FR" altLang="fr-FR"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 vos Agendas  !</a:t>
            </a:r>
          </a:p>
          <a:p>
            <a:pPr marL="0" marR="0" lvl="0" indent="0" algn="ctr" defTabSz="914400" rtl="0" eaLnBrk="0" fontAlgn="base" latinLnBrk="0" hangingPunct="0">
              <a:lnSpc>
                <a:spcPct val="100000"/>
              </a:lnSpc>
              <a:spcBef>
                <a:spcPct val="0"/>
              </a:spcBef>
              <a:spcAft>
                <a:spcPts val="600"/>
              </a:spcAft>
              <a:buClrTx/>
              <a:buSzTx/>
              <a:buFontTx/>
              <a:buNone/>
              <a:tabLst/>
            </a:pPr>
            <a:endParaRPr lang="fr-FR" altLang="fr-FR" sz="1400" dirty="0">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ts val="600"/>
              </a:spcAft>
              <a:buClrTx/>
              <a:buSzTx/>
              <a:buFontTx/>
              <a:buNone/>
              <a:tabLst/>
            </a:pPr>
            <a:r>
              <a:rPr kumimoji="0" lang="fr-FR" altLang="fr-FR"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Etat Civil</a:t>
            </a:r>
          </a:p>
          <a:p>
            <a:pPr marL="0" marR="0" lvl="0" indent="0" algn="ctr" defTabSz="914400" rtl="0" eaLnBrk="0" fontAlgn="base" latinLnBrk="0" hangingPunct="0">
              <a:lnSpc>
                <a:spcPct val="100000"/>
              </a:lnSpc>
              <a:spcBef>
                <a:spcPct val="0"/>
              </a:spcBef>
              <a:spcAft>
                <a:spcPts val="600"/>
              </a:spcAft>
              <a:buClrTx/>
              <a:buSzTx/>
              <a:buFontTx/>
              <a:buNone/>
              <a:tabLst/>
            </a:pPr>
            <a:endParaRPr kumimoji="0" lang="fr-FR" altLang="fr-FR"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ts val="600"/>
              </a:spcAft>
              <a:buClrTx/>
              <a:buSzTx/>
              <a:buFontTx/>
              <a:buNone/>
              <a:tabLst/>
            </a:pPr>
            <a:r>
              <a:rPr kumimoji="0" lang="fr-FR" altLang="fr-FR"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Tribune Libre</a:t>
            </a:r>
            <a:endParaRPr kumimoji="0" lang="fr-FR" altLang="fr-FR"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9" name="Image 8"/>
          <p:cNvPicPr>
            <a:picLocks noChangeAspect="1"/>
          </p:cNvPicPr>
          <p:nvPr/>
        </p:nvPicPr>
        <p:blipFill>
          <a:blip r:embed="rId3"/>
          <a:stretch>
            <a:fillRect/>
          </a:stretch>
        </p:blipFill>
        <p:spPr>
          <a:xfrm>
            <a:off x="817305" y="1688692"/>
            <a:ext cx="6172200" cy="1457325"/>
          </a:xfrm>
          <a:prstGeom prst="rect">
            <a:avLst/>
          </a:prstGeom>
        </p:spPr>
      </p:pic>
    </p:spTree>
    <p:extLst>
      <p:ext uri="{BB962C8B-B14F-4D97-AF65-F5344CB8AC3E}">
        <p14:creationId xmlns:p14="http://schemas.microsoft.com/office/powerpoint/2010/main" val="3854197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749112" y="475943"/>
            <a:ext cx="6192078" cy="54665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latin typeface="Algerian"/>
              </a:rPr>
              <a:t>LA VIE A BOREST</a:t>
            </a:r>
          </a:p>
        </p:txBody>
      </p:sp>
      <p:sp>
        <p:nvSpPr>
          <p:cNvPr id="3" name="Rectangle à coins arrondis 2"/>
          <p:cNvSpPr/>
          <p:nvPr/>
        </p:nvSpPr>
        <p:spPr>
          <a:xfrm>
            <a:off x="1118594" y="1353266"/>
            <a:ext cx="5447211" cy="33963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rPr>
              <a:t>DINER DE L’AUTOMNE</a:t>
            </a:r>
          </a:p>
        </p:txBody>
      </p:sp>
      <p:sp>
        <p:nvSpPr>
          <p:cNvPr id="5" name="Espace réservé du numéro de diapositive 4"/>
          <p:cNvSpPr>
            <a:spLocks noGrp="1"/>
          </p:cNvSpPr>
          <p:nvPr>
            <p:ph type="sldNum" sz="quarter" idx="12"/>
          </p:nvPr>
        </p:nvSpPr>
        <p:spPr/>
        <p:txBody>
          <a:bodyPr/>
          <a:lstStyle/>
          <a:p>
            <a:fld id="{697E920A-E185-421E-8081-1A9B0528DCFE}" type="slidenum">
              <a:rPr lang="fr-FR" smtClean="0"/>
              <a:t>10</a:t>
            </a:fld>
            <a:endParaRPr lang="fr-FR"/>
          </a:p>
        </p:txBody>
      </p:sp>
      <p:sp>
        <p:nvSpPr>
          <p:cNvPr id="6" name="ZoneTexte 5">
            <a:extLst>
              <a:ext uri="{FF2B5EF4-FFF2-40B4-BE49-F238E27FC236}">
                <a16:creationId xmlns:a16="http://schemas.microsoft.com/office/drawing/2014/main" id="{D16DB5DD-9189-3F0E-6C61-F699B1812A4F}"/>
              </a:ext>
            </a:extLst>
          </p:cNvPr>
          <p:cNvSpPr txBox="1"/>
          <p:nvPr/>
        </p:nvSpPr>
        <p:spPr>
          <a:xfrm>
            <a:off x="2828150" y="2052363"/>
            <a:ext cx="4447309" cy="3539430"/>
          </a:xfrm>
          <a:prstGeom prst="rect">
            <a:avLst/>
          </a:prstGeom>
          <a:noFill/>
        </p:spPr>
        <p:txBody>
          <a:bodyPr wrap="square" rtlCol="0">
            <a:spAutoFit/>
          </a:bodyPr>
          <a:lstStyle/>
          <a:p>
            <a:pPr algn="just" defTabSz="628650"/>
            <a:r>
              <a:rPr lang="fr-FR" sz="1600" dirty="0">
                <a:latin typeface="+mj-lt"/>
              </a:rPr>
              <a:t>De nombreux villageois avaient répondu présents au traditionnel diner de l’automne pour accueillir les nouveaux arrivants dans le village. Dans une salle aux couleurs de l’automne, et après l’apéritif, chaque convive a pu se régaler des plats apportés par les uns et les autres.</a:t>
            </a:r>
          </a:p>
          <a:p>
            <a:pPr algn="just" defTabSz="628650"/>
            <a:r>
              <a:rPr lang="fr-FR" sz="1600" dirty="0">
                <a:latin typeface="+mj-lt"/>
              </a:rPr>
              <a:t>Le tour de table traditionnel de présentation permit à chacun de se présenter et de se découvrir. </a:t>
            </a:r>
          </a:p>
          <a:p>
            <a:pPr algn="just" defTabSz="628650"/>
            <a:r>
              <a:rPr lang="fr-FR" sz="1600" dirty="0">
                <a:latin typeface="+mj-lt"/>
              </a:rPr>
              <a:t>Les plus jeunes étaient gardés pars des ados du village pour laisser </a:t>
            </a:r>
            <a:r>
              <a:rPr lang="fr-FR" sz="1600" dirty="0" err="1">
                <a:latin typeface="+mj-lt"/>
              </a:rPr>
              <a:t>leus</a:t>
            </a:r>
            <a:r>
              <a:rPr lang="fr-FR" sz="1600" dirty="0">
                <a:latin typeface="+mj-lt"/>
              </a:rPr>
              <a:t> parents profiter pleinement de la soirée.</a:t>
            </a:r>
          </a:p>
          <a:p>
            <a:pPr algn="just" defTabSz="628650"/>
            <a:r>
              <a:rPr lang="fr-FR" sz="1600" dirty="0">
                <a:latin typeface="+mj-lt"/>
              </a:rPr>
              <a:t>Merci à toutes et tous pour votre convivialité et prévoyez déjà de revenir pour le prochain dîner de l’automne 2024.</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1899" y="2547484"/>
            <a:ext cx="3174014" cy="2380511"/>
          </a:xfrm>
          <a:prstGeom prst="rect">
            <a:avLst/>
          </a:prstGeom>
        </p:spPr>
      </p:pic>
      <p:sp>
        <p:nvSpPr>
          <p:cNvPr id="7" name="Rectangle à coins arrondis 6"/>
          <p:cNvSpPr/>
          <p:nvPr/>
        </p:nvSpPr>
        <p:spPr>
          <a:xfrm>
            <a:off x="1055679" y="6013702"/>
            <a:ext cx="5447211" cy="33963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rPr>
              <a:t>CEREMONIE DU 11 NOVEMBRE</a:t>
            </a:r>
          </a:p>
        </p:txBody>
      </p:sp>
      <p:sp>
        <p:nvSpPr>
          <p:cNvPr id="8" name="ZoneTexte 7">
            <a:extLst>
              <a:ext uri="{FF2B5EF4-FFF2-40B4-BE49-F238E27FC236}">
                <a16:creationId xmlns:a16="http://schemas.microsoft.com/office/drawing/2014/main" id="{D16DB5DD-9189-3F0E-6C61-F699B1812A4F}"/>
              </a:ext>
            </a:extLst>
          </p:cNvPr>
          <p:cNvSpPr txBox="1"/>
          <p:nvPr/>
        </p:nvSpPr>
        <p:spPr>
          <a:xfrm>
            <a:off x="2930235" y="6699107"/>
            <a:ext cx="4260273" cy="3293209"/>
          </a:xfrm>
          <a:prstGeom prst="rect">
            <a:avLst/>
          </a:prstGeom>
          <a:noFill/>
        </p:spPr>
        <p:txBody>
          <a:bodyPr wrap="square" rtlCol="0">
            <a:spAutoFit/>
          </a:bodyPr>
          <a:lstStyle/>
          <a:p>
            <a:pPr algn="just" defTabSz="628650"/>
            <a:r>
              <a:rPr lang="fr-FR" sz="1600" dirty="0">
                <a:latin typeface="+mj-lt"/>
              </a:rPr>
              <a:t>Le samedi 11 novembre 2023, la Ville de BOREST a commémoré l’Armistice du 11 novembre 1918. </a:t>
            </a:r>
          </a:p>
          <a:p>
            <a:pPr algn="just" defTabSz="628650"/>
            <a:endParaRPr lang="fr-FR" sz="1600" dirty="0">
              <a:latin typeface="+mj-lt"/>
            </a:endParaRPr>
          </a:p>
          <a:p>
            <a:pPr algn="just" defTabSz="628650"/>
            <a:r>
              <a:rPr lang="fr-FR" sz="1600" dirty="0">
                <a:latin typeface="+mj-lt"/>
              </a:rPr>
              <a:t>C’est en cortège que le maire de Borest Bruno Sicard, entouré des élus du Conseil municipal, du porte-drapeau Nicolas Choux, des </a:t>
            </a:r>
            <a:r>
              <a:rPr lang="fr-FR" sz="1600" dirty="0" err="1">
                <a:latin typeface="+mj-lt"/>
              </a:rPr>
              <a:t>Borestois</a:t>
            </a:r>
            <a:r>
              <a:rPr lang="fr-FR" sz="1600" dirty="0">
                <a:latin typeface="+mj-lt"/>
              </a:rPr>
              <a:t>, des directrices et des institutrices du RPI, s’est rendu au cimetière devant le monument aux morts afin de commémorer l’Armistice de la fin de la guerre de 1918 ainsi qu’à tous ceux qui sont tombés pour défendre notre Nation, notre liberté, nos valeurs, sur notre sol comme en opération extérieure.</a:t>
            </a:r>
          </a:p>
        </p:txBody>
      </p:sp>
      <p:pic>
        <p:nvPicPr>
          <p:cNvPr id="9" name="Image 8"/>
          <p:cNvPicPr>
            <a:picLocks noChangeAspect="1"/>
          </p:cNvPicPr>
          <p:nvPr/>
        </p:nvPicPr>
        <p:blipFill rotWithShape="1">
          <a:blip r:embed="rId3" cstate="print">
            <a:extLst>
              <a:ext uri="{28A0092B-C50C-407E-A947-70E740481C1C}">
                <a14:useLocalDpi xmlns:a14="http://schemas.microsoft.com/office/drawing/2010/main" val="0"/>
              </a:ext>
            </a:extLst>
          </a:blip>
          <a:srcRect l="5675" r="6939"/>
          <a:stretch/>
        </p:blipFill>
        <p:spPr>
          <a:xfrm>
            <a:off x="228600" y="7041465"/>
            <a:ext cx="2619266" cy="2248008"/>
          </a:xfrm>
          <a:prstGeom prst="rect">
            <a:avLst/>
          </a:prstGeom>
        </p:spPr>
      </p:pic>
    </p:spTree>
    <p:extLst>
      <p:ext uri="{BB962C8B-B14F-4D97-AF65-F5344CB8AC3E}">
        <p14:creationId xmlns:p14="http://schemas.microsoft.com/office/powerpoint/2010/main" val="1017979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697E920A-E185-421E-8081-1A9B0528DCFE}" type="slidenum">
              <a:rPr lang="fr-FR" smtClean="0"/>
              <a:t>11</a:t>
            </a:fld>
            <a:endParaRPr lang="fr-FR"/>
          </a:p>
        </p:txBody>
      </p:sp>
      <p:sp>
        <p:nvSpPr>
          <p:cNvPr id="8" name="ZoneTexte 7">
            <a:extLst>
              <a:ext uri="{FF2B5EF4-FFF2-40B4-BE49-F238E27FC236}">
                <a16:creationId xmlns:a16="http://schemas.microsoft.com/office/drawing/2014/main" id="{D16DB5DD-9189-3F0E-6C61-F699B1812A4F}"/>
              </a:ext>
            </a:extLst>
          </p:cNvPr>
          <p:cNvSpPr txBox="1"/>
          <p:nvPr/>
        </p:nvSpPr>
        <p:spPr>
          <a:xfrm>
            <a:off x="3429000" y="750765"/>
            <a:ext cx="3757864" cy="1815882"/>
          </a:xfrm>
          <a:prstGeom prst="rect">
            <a:avLst/>
          </a:prstGeom>
          <a:noFill/>
        </p:spPr>
        <p:txBody>
          <a:bodyPr wrap="square" rtlCol="0">
            <a:spAutoFit/>
          </a:bodyPr>
          <a:lstStyle/>
          <a:p>
            <a:pPr algn="just" defTabSz="628650"/>
            <a:r>
              <a:rPr lang="fr-FR" sz="1600" dirty="0">
                <a:latin typeface="+mj-lt"/>
              </a:rPr>
              <a:t>La cérémonie a commencé par un dépôt de gerbe aux monuments aux morts au nom de la ville, suivi de la lecture du message de M. Sébastien </a:t>
            </a:r>
            <a:r>
              <a:rPr lang="fr-FR" sz="1600" dirty="0" err="1">
                <a:latin typeface="+mj-lt"/>
              </a:rPr>
              <a:t>Lecornu</a:t>
            </a:r>
            <a:r>
              <a:rPr lang="fr-FR" sz="1600" dirty="0">
                <a:latin typeface="+mj-lt"/>
              </a:rPr>
              <a:t>, ministre des armées, et Mme Patricia </a:t>
            </a:r>
            <a:r>
              <a:rPr lang="fr-FR" sz="1600" dirty="0" err="1">
                <a:latin typeface="+mj-lt"/>
              </a:rPr>
              <a:t>Mirallès</a:t>
            </a:r>
            <a:r>
              <a:rPr lang="fr-FR" sz="1600" dirty="0">
                <a:latin typeface="+mj-lt"/>
              </a:rPr>
              <a:t>, secrétaire d’Etat, chargée des Anciens combattants et de la mémoire.</a:t>
            </a:r>
          </a:p>
        </p:txBody>
      </p:sp>
      <p:sp>
        <p:nvSpPr>
          <p:cNvPr id="9" name="Rectangle à coins arrondis 8"/>
          <p:cNvSpPr/>
          <p:nvPr/>
        </p:nvSpPr>
        <p:spPr>
          <a:xfrm>
            <a:off x="962360" y="6238660"/>
            <a:ext cx="5447211" cy="33963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rPr>
              <a:t>BOITE AUX LETTRES DU PÈRE NOEL</a:t>
            </a:r>
          </a:p>
        </p:txBody>
      </p:sp>
      <p:pic>
        <p:nvPicPr>
          <p:cNvPr id="10" name="Image 9"/>
          <p:cNvPicPr>
            <a:picLocks noChangeAspect="1"/>
          </p:cNvPicPr>
          <p:nvPr/>
        </p:nvPicPr>
        <p:blipFill rotWithShape="1">
          <a:blip r:embed="rId2" cstate="print">
            <a:extLst>
              <a:ext uri="{28A0092B-C50C-407E-A947-70E740481C1C}">
                <a14:useLocalDpi xmlns:a14="http://schemas.microsoft.com/office/drawing/2010/main" val="0"/>
              </a:ext>
            </a:extLst>
          </a:blip>
          <a:srcRect l="17993" t="15880" r="4278" b="19243"/>
          <a:stretch/>
        </p:blipFill>
        <p:spPr>
          <a:xfrm rot="5400000">
            <a:off x="153937" y="7509453"/>
            <a:ext cx="2763983" cy="1821304"/>
          </a:xfrm>
          <a:prstGeom prst="rect">
            <a:avLst/>
          </a:prstGeom>
        </p:spPr>
      </p:pic>
      <p:sp>
        <p:nvSpPr>
          <p:cNvPr id="11" name="ZoneTexte 10">
            <a:extLst>
              <a:ext uri="{FF2B5EF4-FFF2-40B4-BE49-F238E27FC236}">
                <a16:creationId xmlns:a16="http://schemas.microsoft.com/office/drawing/2014/main" id="{D16DB5DD-9189-3F0E-6C61-F699B1812A4F}"/>
              </a:ext>
            </a:extLst>
          </p:cNvPr>
          <p:cNvSpPr txBox="1"/>
          <p:nvPr/>
        </p:nvSpPr>
        <p:spPr>
          <a:xfrm>
            <a:off x="2713324" y="7491971"/>
            <a:ext cx="3696247" cy="1569660"/>
          </a:xfrm>
          <a:prstGeom prst="rect">
            <a:avLst/>
          </a:prstGeom>
          <a:noFill/>
        </p:spPr>
        <p:txBody>
          <a:bodyPr wrap="square" rtlCol="0">
            <a:spAutoFit/>
          </a:bodyPr>
          <a:lstStyle/>
          <a:p>
            <a:pPr algn="just" defTabSz="628650"/>
            <a:r>
              <a:rPr lang="fr-FR" sz="1600" dirty="0">
                <a:latin typeface="+mj-lt"/>
              </a:rPr>
              <a:t>La boite aux lettres du Père Noël a encore été bien remplie cette année. Une quinzaine de lettres ont été adressées au Père Noël qui a répondu à chaque enfant avec un coloriage et une sucette au chocolat ! </a:t>
            </a: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419" y="723792"/>
            <a:ext cx="2775672" cy="2081754"/>
          </a:xfrm>
          <a:prstGeom prst="rect">
            <a:avLst/>
          </a:prstGeom>
        </p:spPr>
      </p:pic>
      <p:sp>
        <p:nvSpPr>
          <p:cNvPr id="3" name="Rectangle 2"/>
          <p:cNvSpPr/>
          <p:nvPr/>
        </p:nvSpPr>
        <p:spPr>
          <a:xfrm>
            <a:off x="332077" y="2985882"/>
            <a:ext cx="6837650" cy="2339102"/>
          </a:xfrm>
          <a:prstGeom prst="rect">
            <a:avLst/>
          </a:prstGeom>
        </p:spPr>
        <p:txBody>
          <a:bodyPr wrap="square">
            <a:spAutoFit/>
          </a:bodyPr>
          <a:lstStyle/>
          <a:p>
            <a:pPr algn="just" defTabSz="628650"/>
            <a:r>
              <a:rPr lang="fr-FR" sz="1600" dirty="0">
                <a:latin typeface="+mj-lt"/>
              </a:rPr>
              <a:t>La Marseillaise fut entonnée par l'ensemble des participants suivie d’un moment de recueillement en mémoire des combattants morts pour la France. Ensuite des jeunes </a:t>
            </a:r>
            <a:r>
              <a:rPr lang="fr-FR" sz="1600" dirty="0" err="1">
                <a:latin typeface="+mj-lt"/>
              </a:rPr>
              <a:t>borestois</a:t>
            </a:r>
            <a:r>
              <a:rPr lang="fr-FR" sz="1600" dirty="0">
                <a:latin typeface="+mj-lt"/>
              </a:rPr>
              <a:t> ont énuméré un à un les noms des morts pour la France inscrits sur le monument aux morts.</a:t>
            </a:r>
          </a:p>
          <a:p>
            <a:pPr algn="just" defTabSz="628650"/>
            <a:endParaRPr lang="fr-FR" sz="1600" dirty="0">
              <a:latin typeface="+mj-lt"/>
            </a:endParaRPr>
          </a:p>
          <a:p>
            <a:pPr algn="just" defTabSz="628650"/>
            <a:r>
              <a:rPr lang="fr-FR" sz="1600" dirty="0">
                <a:latin typeface="+mj-lt"/>
              </a:rPr>
              <a:t>Les participants ont été ensuite conviés à prendre un verre de l'amitié offert par la municipalité.    </a:t>
            </a:r>
          </a:p>
          <a:p>
            <a:pPr algn="just" defTabSz="628650"/>
            <a:endParaRPr lang="fr-FR" dirty="0"/>
          </a:p>
          <a:p>
            <a:pPr algn="r" defTabSz="628650"/>
            <a:r>
              <a:rPr lang="fr-FR" sz="1600" b="1" dirty="0">
                <a:latin typeface="+mj-lt"/>
              </a:rPr>
              <a:t>Eric Carpentier</a:t>
            </a:r>
          </a:p>
        </p:txBody>
      </p:sp>
    </p:spTree>
    <p:extLst>
      <p:ext uri="{BB962C8B-B14F-4D97-AF65-F5344CB8AC3E}">
        <p14:creationId xmlns:p14="http://schemas.microsoft.com/office/powerpoint/2010/main" val="2687094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4034" y="587829"/>
            <a:ext cx="5447211" cy="33963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rPr>
              <a:t>NOEL DES ENFANTS</a:t>
            </a:r>
          </a:p>
        </p:txBody>
      </p:sp>
      <p:sp>
        <p:nvSpPr>
          <p:cNvPr id="3" name="Espace réservé du numéro de diapositive 2"/>
          <p:cNvSpPr>
            <a:spLocks noGrp="1"/>
          </p:cNvSpPr>
          <p:nvPr>
            <p:ph type="sldNum" sz="quarter" idx="12"/>
          </p:nvPr>
        </p:nvSpPr>
        <p:spPr/>
        <p:txBody>
          <a:bodyPr/>
          <a:lstStyle/>
          <a:p>
            <a:fld id="{697E920A-E185-421E-8081-1A9B0528DCFE}" type="slidenum">
              <a:rPr lang="fr-FR" smtClean="0"/>
              <a:t>12</a:t>
            </a:fld>
            <a:endParaRPr lang="fr-FR"/>
          </a:p>
        </p:txBody>
      </p:sp>
      <p:sp>
        <p:nvSpPr>
          <p:cNvPr id="6" name="ZoneTexte 5">
            <a:extLst>
              <a:ext uri="{FF2B5EF4-FFF2-40B4-BE49-F238E27FC236}">
                <a16:creationId xmlns:a16="http://schemas.microsoft.com/office/drawing/2014/main" id="{D16DB5DD-9189-3F0E-6C61-F699B1812A4F}"/>
              </a:ext>
            </a:extLst>
          </p:cNvPr>
          <p:cNvSpPr txBox="1"/>
          <p:nvPr/>
        </p:nvSpPr>
        <p:spPr>
          <a:xfrm>
            <a:off x="691268" y="1522977"/>
            <a:ext cx="3190922" cy="2554545"/>
          </a:xfrm>
          <a:prstGeom prst="rect">
            <a:avLst/>
          </a:prstGeom>
          <a:noFill/>
        </p:spPr>
        <p:txBody>
          <a:bodyPr wrap="square" rtlCol="0">
            <a:spAutoFit/>
          </a:bodyPr>
          <a:lstStyle/>
          <a:p>
            <a:pPr algn="just" defTabSz="628650"/>
            <a:r>
              <a:rPr lang="fr-FR" sz="1600" dirty="0">
                <a:latin typeface="+mj-lt"/>
              </a:rPr>
              <a:t>Le 10 décembre, a compagnie de l’Ours Mythomane a proposé aux enfants un spectacle où il est question de roi, d’Espagne, de choses importantes et de choses pas importantes du tout, de faire le ménage, d’hélicoptère, d’enfants, de philtre d’amour, d’aspirateur… et de perroquet : « Un amour de Perroquet »</a:t>
            </a:r>
          </a:p>
        </p:txBody>
      </p:sp>
      <p:pic>
        <p:nvPicPr>
          <p:cNvPr id="7" name="Image 6"/>
          <p:cNvPicPr>
            <a:picLocks noChangeAspect="1"/>
          </p:cNvPicPr>
          <p:nvPr/>
        </p:nvPicPr>
        <p:blipFill rotWithShape="1">
          <a:blip r:embed="rId2" cstate="print">
            <a:extLst>
              <a:ext uri="{28A0092B-C50C-407E-A947-70E740481C1C}">
                <a14:useLocalDpi xmlns:a14="http://schemas.microsoft.com/office/drawing/2010/main" val="0"/>
              </a:ext>
            </a:extLst>
          </a:blip>
          <a:srcRect l="6323" t="14358" r="13680"/>
          <a:stretch/>
        </p:blipFill>
        <p:spPr>
          <a:xfrm>
            <a:off x="610331" y="7375356"/>
            <a:ext cx="2501584" cy="2008583"/>
          </a:xfrm>
          <a:prstGeom prst="rect">
            <a:avLst/>
          </a:prstGeom>
        </p:spPr>
      </p:pic>
      <p:sp>
        <p:nvSpPr>
          <p:cNvPr id="8" name="ZoneTexte 7">
            <a:extLst>
              <a:ext uri="{FF2B5EF4-FFF2-40B4-BE49-F238E27FC236}">
                <a16:creationId xmlns:a16="http://schemas.microsoft.com/office/drawing/2014/main" id="{D16DB5DD-9189-3F0E-6C61-F699B1812A4F}"/>
              </a:ext>
            </a:extLst>
          </p:cNvPr>
          <p:cNvSpPr txBox="1"/>
          <p:nvPr/>
        </p:nvSpPr>
        <p:spPr>
          <a:xfrm>
            <a:off x="468866" y="5444540"/>
            <a:ext cx="6767946" cy="1323439"/>
          </a:xfrm>
          <a:prstGeom prst="rect">
            <a:avLst/>
          </a:prstGeom>
          <a:noFill/>
        </p:spPr>
        <p:txBody>
          <a:bodyPr wrap="square" rtlCol="0">
            <a:spAutoFit/>
          </a:bodyPr>
          <a:lstStyle/>
          <a:p>
            <a:pPr algn="just" defTabSz="628650"/>
            <a:r>
              <a:rPr lang="fr-FR" sz="1600" dirty="0">
                <a:latin typeface="+mj-lt"/>
              </a:rPr>
              <a:t>Devant une salle bien remplie, les 2 acteurs aidés par quelques enfants actifs et joyeux ont fait rire l’ensemble du public. </a:t>
            </a:r>
          </a:p>
          <a:p>
            <a:pPr algn="just" defTabSz="628650"/>
            <a:endParaRPr lang="fr-FR" sz="1600" dirty="0">
              <a:latin typeface="+mj-lt"/>
            </a:endParaRPr>
          </a:p>
          <a:p>
            <a:pPr algn="just" defTabSz="628650"/>
            <a:r>
              <a:rPr lang="fr-FR" sz="1600" dirty="0">
                <a:latin typeface="+mj-lt"/>
              </a:rPr>
              <a:t>Le Père Noël est ensuite venu rendre visite aux enfants avec dans sa hotte des cadeaux et des chocolats pour chacun.</a:t>
            </a:r>
          </a:p>
        </p:txBody>
      </p:sp>
      <p:pic>
        <p:nvPicPr>
          <p:cNvPr id="9" name="Image 8"/>
          <p:cNvPicPr>
            <a:picLocks noChangeAspect="1"/>
          </p:cNvPicPr>
          <p:nvPr/>
        </p:nvPicPr>
        <p:blipFill>
          <a:blip r:embed="rId3"/>
          <a:stretch>
            <a:fillRect/>
          </a:stretch>
        </p:blipFill>
        <p:spPr>
          <a:xfrm>
            <a:off x="4048108" y="7496277"/>
            <a:ext cx="2771775" cy="1828800"/>
          </a:xfrm>
          <a:prstGeom prst="rect">
            <a:avLst/>
          </a:prstGeom>
        </p:spPr>
      </p:pic>
      <p:pic>
        <p:nvPicPr>
          <p:cNvPr id="10" name="Image 9"/>
          <p:cNvPicPr>
            <a:picLocks noChangeAspect="1"/>
          </p:cNvPicPr>
          <p:nvPr/>
        </p:nvPicPr>
        <p:blipFill>
          <a:blip r:embed="rId4"/>
          <a:stretch>
            <a:fillRect/>
          </a:stretch>
        </p:blipFill>
        <p:spPr>
          <a:xfrm>
            <a:off x="4058655" y="1178366"/>
            <a:ext cx="2996070" cy="3771035"/>
          </a:xfrm>
          <a:prstGeom prst="rect">
            <a:avLst/>
          </a:prstGeom>
        </p:spPr>
      </p:pic>
    </p:spTree>
    <p:extLst>
      <p:ext uri="{BB962C8B-B14F-4D97-AF65-F5344CB8AC3E}">
        <p14:creationId xmlns:p14="http://schemas.microsoft.com/office/powerpoint/2010/main" val="2812667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13">
            <a:extLst>
              <a:ext uri="{FF2B5EF4-FFF2-40B4-BE49-F238E27FC236}">
                <a16:creationId xmlns:a16="http://schemas.microsoft.com/office/drawing/2014/main" id="{7DB60E1B-2C10-4D68-A034-FECC100CB33F}"/>
              </a:ext>
            </a:extLst>
          </p:cNvPr>
          <p:cNvSpPr/>
          <p:nvPr/>
        </p:nvSpPr>
        <p:spPr>
          <a:xfrm>
            <a:off x="1056231" y="409452"/>
            <a:ext cx="5447211" cy="33963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rPr>
              <a:t>MARCHE DE NOEL</a:t>
            </a:r>
          </a:p>
        </p:txBody>
      </p:sp>
      <p:sp>
        <p:nvSpPr>
          <p:cNvPr id="4" name="Espace réservé du numéro de diapositive 3"/>
          <p:cNvSpPr>
            <a:spLocks noGrp="1"/>
          </p:cNvSpPr>
          <p:nvPr>
            <p:ph type="sldNum" sz="quarter" idx="12"/>
          </p:nvPr>
        </p:nvSpPr>
        <p:spPr/>
        <p:txBody>
          <a:bodyPr/>
          <a:lstStyle/>
          <a:p>
            <a:fld id="{697E920A-E185-421E-8081-1A9B0528DCFE}" type="slidenum">
              <a:rPr lang="fr-FR" smtClean="0"/>
              <a:t>13</a:t>
            </a:fld>
            <a:endParaRPr lang="fr-FR"/>
          </a:p>
        </p:txBody>
      </p:sp>
      <p:pic>
        <p:nvPicPr>
          <p:cNvPr id="5" name="Image 4"/>
          <p:cNvPicPr>
            <a:picLocks noChangeAspect="1"/>
          </p:cNvPicPr>
          <p:nvPr/>
        </p:nvPicPr>
        <p:blipFill>
          <a:blip r:embed="rId2"/>
          <a:stretch>
            <a:fillRect/>
          </a:stretch>
        </p:blipFill>
        <p:spPr>
          <a:xfrm>
            <a:off x="806492" y="994912"/>
            <a:ext cx="6261058" cy="8906771"/>
          </a:xfrm>
          <a:prstGeom prst="rect">
            <a:avLst/>
          </a:prstGeom>
        </p:spPr>
      </p:pic>
    </p:spTree>
    <p:extLst>
      <p:ext uri="{BB962C8B-B14F-4D97-AF65-F5344CB8AC3E}">
        <p14:creationId xmlns:p14="http://schemas.microsoft.com/office/powerpoint/2010/main" val="3907485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à coins arrondis 7"/>
          <p:cNvSpPr/>
          <p:nvPr/>
        </p:nvSpPr>
        <p:spPr>
          <a:xfrm>
            <a:off x="1160990" y="594779"/>
            <a:ext cx="5447211" cy="33963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rPr>
              <a:t>COLIS CCAS</a:t>
            </a:r>
          </a:p>
        </p:txBody>
      </p:sp>
      <p:sp>
        <p:nvSpPr>
          <p:cNvPr id="3" name="Espace réservé du numéro de diapositive 2"/>
          <p:cNvSpPr>
            <a:spLocks noGrp="1"/>
          </p:cNvSpPr>
          <p:nvPr>
            <p:ph type="sldNum" sz="quarter" idx="12"/>
          </p:nvPr>
        </p:nvSpPr>
        <p:spPr/>
        <p:txBody>
          <a:bodyPr/>
          <a:lstStyle/>
          <a:p>
            <a:fld id="{697E920A-E185-421E-8081-1A9B0528DCFE}" type="slidenum">
              <a:rPr lang="fr-FR" smtClean="0"/>
              <a:t>14</a:t>
            </a:fld>
            <a:endParaRPr lang="fr-FR"/>
          </a:p>
        </p:txBody>
      </p:sp>
      <p:sp>
        <p:nvSpPr>
          <p:cNvPr id="4" name="ZoneTexte 3">
            <a:extLst>
              <a:ext uri="{FF2B5EF4-FFF2-40B4-BE49-F238E27FC236}">
                <a16:creationId xmlns:a16="http://schemas.microsoft.com/office/drawing/2014/main" id="{D16DB5DD-9189-3F0E-6C61-F699B1812A4F}"/>
              </a:ext>
            </a:extLst>
          </p:cNvPr>
          <p:cNvSpPr txBox="1"/>
          <p:nvPr/>
        </p:nvSpPr>
        <p:spPr>
          <a:xfrm>
            <a:off x="582145" y="1311436"/>
            <a:ext cx="6563409" cy="6494085"/>
          </a:xfrm>
          <a:prstGeom prst="rect">
            <a:avLst/>
          </a:prstGeom>
          <a:noFill/>
        </p:spPr>
        <p:txBody>
          <a:bodyPr wrap="square" rtlCol="0">
            <a:spAutoFit/>
          </a:bodyPr>
          <a:lstStyle/>
          <a:p>
            <a:pPr algn="just" defTabSz="628650"/>
            <a:r>
              <a:rPr lang="fr-FR" sz="1600" dirty="0">
                <a:latin typeface="+mj-lt"/>
              </a:rPr>
              <a:t>Depuis 54 ans déjà, grâce au merveilleux et très généreux geste de Melle ROUSSEL à son décès pour les </a:t>
            </a:r>
            <a:r>
              <a:rPr lang="fr-FR" sz="1600" dirty="0" err="1">
                <a:latin typeface="+mj-lt"/>
              </a:rPr>
              <a:t>Borestois</a:t>
            </a:r>
            <a:r>
              <a:rPr lang="fr-FR" sz="1600" dirty="0">
                <a:latin typeface="+mj-lt"/>
              </a:rPr>
              <a:t> les plus âgés, nous avons eu chaque année le plaisir de pouvoir préparer un colis festif pour le Noël de nos seniors, sans oublier les dons divers.</a:t>
            </a:r>
          </a:p>
          <a:p>
            <a:pPr algn="just" defTabSz="628650"/>
            <a:endParaRPr lang="fr-FR" sz="1600" dirty="0">
              <a:latin typeface="+mj-lt"/>
            </a:endParaRPr>
          </a:p>
          <a:p>
            <a:pPr algn="just" defTabSz="628650"/>
            <a:r>
              <a:rPr lang="fr-FR" sz="1600" dirty="0">
                <a:latin typeface="+mj-lt"/>
              </a:rPr>
              <a:t>C’est avec joie qu’en décembre dernier nous avons encore pu distribuer à nos anciens un colis gouteux, dont la quantité des mets certes baisse, mais au profit de la qualité et du plaisir gourmand pour les fêtes : champagne, foie gras, chocolat… qui restent nos points forts.</a:t>
            </a:r>
          </a:p>
          <a:p>
            <a:pPr algn="just" defTabSz="628650"/>
            <a:endParaRPr lang="fr-FR" sz="1600" dirty="0">
              <a:latin typeface="+mj-lt"/>
            </a:endParaRPr>
          </a:p>
          <a:p>
            <a:pPr algn="just" defTabSz="628650"/>
            <a:r>
              <a:rPr lang="fr-FR" sz="1600" dirty="0">
                <a:latin typeface="+mj-lt"/>
              </a:rPr>
              <a:t>Bien que les fonds reçus diminuent au fil du temps, la générosité de Melle ROUSSEL nous permettra encore quelques années de gâter nos chers seniors.</a:t>
            </a:r>
          </a:p>
          <a:p>
            <a:pPr algn="just" defTabSz="628650"/>
            <a:endParaRPr lang="fr-FR" sz="1600" dirty="0">
              <a:latin typeface="+mj-lt"/>
            </a:endParaRPr>
          </a:p>
          <a:p>
            <a:pPr algn="just" defTabSz="628650"/>
            <a:r>
              <a:rPr lang="fr-FR" sz="1600" dirty="0">
                <a:latin typeface="+mj-lt"/>
              </a:rPr>
              <a:t>Ces chers seniors, qui, pour ceux qui ont connu Melle Elisabeth, se souviennent encore lorsqu’ils étaient enfants combien ils appréciaient sa gentillesse et adoraient courir vers elle en culotte courte et galoches pour dire</a:t>
            </a:r>
          </a:p>
          <a:p>
            <a:pPr algn="just" defTabSz="628650"/>
            <a:r>
              <a:rPr lang="fr-FR" sz="1600" dirty="0">
                <a:latin typeface="+mj-lt"/>
              </a:rPr>
              <a:t> « bonjour Melle Roussel » car ils savaient qu’elle avait toujours des bonbons plein les poches et avait un grand plaisir à leur en offrir pour les remercier de leur politesse.</a:t>
            </a:r>
          </a:p>
          <a:p>
            <a:pPr algn="just" defTabSz="628650"/>
            <a:endParaRPr lang="fr-FR" sz="1600" dirty="0">
              <a:latin typeface="+mj-lt"/>
            </a:endParaRPr>
          </a:p>
          <a:p>
            <a:pPr algn="just" defTabSz="628650"/>
            <a:r>
              <a:rPr lang="fr-FR" sz="1600" dirty="0">
                <a:latin typeface="+mj-lt"/>
              </a:rPr>
              <a:t>Le CCAS ne dispose pas de ressources propres et nous sommes heureux de pouvoir encore pouvoir bénéficier de ce don quelques années. </a:t>
            </a:r>
          </a:p>
          <a:p>
            <a:pPr algn="just" defTabSz="628650"/>
            <a:endParaRPr lang="fr-FR" sz="1600" dirty="0">
              <a:latin typeface="+mj-lt"/>
            </a:endParaRPr>
          </a:p>
          <a:p>
            <a:pPr algn="just" defTabSz="628650"/>
            <a:r>
              <a:rPr lang="fr-FR" sz="1600" dirty="0">
                <a:latin typeface="+mj-lt"/>
              </a:rPr>
              <a:t>Merci Melle ROUSSEL.</a:t>
            </a:r>
          </a:p>
          <a:p>
            <a:pPr algn="just" defTabSz="628650"/>
            <a:endParaRPr lang="fr-FR" sz="1600" dirty="0">
              <a:latin typeface="+mj-lt"/>
            </a:endParaRPr>
          </a:p>
          <a:p>
            <a:pPr algn="r" defTabSz="628650"/>
            <a:r>
              <a:rPr lang="fr-FR" sz="1600" b="1" dirty="0">
                <a:latin typeface="+mj-lt"/>
              </a:rPr>
              <a:t>Joëlle Adiasse</a:t>
            </a:r>
          </a:p>
        </p:txBody>
      </p:sp>
    </p:spTree>
    <p:extLst>
      <p:ext uri="{BB962C8B-B14F-4D97-AF65-F5344CB8AC3E}">
        <p14:creationId xmlns:p14="http://schemas.microsoft.com/office/powerpoint/2010/main" val="2553023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à coins arrondis 7"/>
          <p:cNvSpPr/>
          <p:nvPr/>
        </p:nvSpPr>
        <p:spPr>
          <a:xfrm>
            <a:off x="1160990" y="633571"/>
            <a:ext cx="5447211" cy="33963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rPr>
              <a:t>AU REVOIR MONSIEUR LE SECRETAIRE</a:t>
            </a:r>
          </a:p>
        </p:txBody>
      </p:sp>
      <p:sp>
        <p:nvSpPr>
          <p:cNvPr id="2" name="Espace réservé du numéro de diapositive 1"/>
          <p:cNvSpPr>
            <a:spLocks noGrp="1"/>
          </p:cNvSpPr>
          <p:nvPr>
            <p:ph type="sldNum" sz="quarter" idx="12"/>
          </p:nvPr>
        </p:nvSpPr>
        <p:spPr/>
        <p:txBody>
          <a:bodyPr/>
          <a:lstStyle/>
          <a:p>
            <a:fld id="{697E920A-E185-421E-8081-1A9B0528DCFE}" type="slidenum">
              <a:rPr lang="fr-FR" smtClean="0"/>
              <a:t>15</a:t>
            </a:fld>
            <a:endParaRPr lang="fr-FR"/>
          </a:p>
        </p:txBody>
      </p:sp>
      <p:sp>
        <p:nvSpPr>
          <p:cNvPr id="5" name="ZoneTexte 4">
            <a:extLst>
              <a:ext uri="{FF2B5EF4-FFF2-40B4-BE49-F238E27FC236}">
                <a16:creationId xmlns:a16="http://schemas.microsoft.com/office/drawing/2014/main" id="{D16DB5DD-9189-3F0E-6C61-F699B1812A4F}"/>
              </a:ext>
            </a:extLst>
          </p:cNvPr>
          <p:cNvSpPr txBox="1"/>
          <p:nvPr/>
        </p:nvSpPr>
        <p:spPr>
          <a:xfrm>
            <a:off x="470512" y="1295615"/>
            <a:ext cx="4688227" cy="4770537"/>
          </a:xfrm>
          <a:prstGeom prst="rect">
            <a:avLst/>
          </a:prstGeom>
          <a:noFill/>
        </p:spPr>
        <p:txBody>
          <a:bodyPr wrap="square" rtlCol="0">
            <a:spAutoFit/>
          </a:bodyPr>
          <a:lstStyle/>
          <a:p>
            <a:pPr algn="just" defTabSz="360363"/>
            <a:r>
              <a:rPr lang="fr-FR" sz="1600" dirty="0">
                <a:latin typeface="+mj-lt"/>
              </a:rPr>
              <a:t>	Nous nous sommes retrouvés avec une cinquantaine de </a:t>
            </a:r>
            <a:r>
              <a:rPr lang="fr-FR" sz="1600" dirty="0" err="1">
                <a:latin typeface="+mj-lt"/>
              </a:rPr>
              <a:t>borestois</a:t>
            </a:r>
            <a:r>
              <a:rPr lang="fr-FR" sz="1600" dirty="0">
                <a:latin typeface="+mj-lt"/>
              </a:rPr>
              <a:t> pour évoquer une carrière de secrétaire de mairie qui a accompagné trois générations de maire.</a:t>
            </a:r>
          </a:p>
          <a:p>
            <a:pPr algn="just"/>
            <a:endParaRPr lang="fr-FR" sz="1600" dirty="0">
              <a:latin typeface="+mj-lt"/>
            </a:endParaRPr>
          </a:p>
          <a:p>
            <a:pPr algn="just" defTabSz="360363"/>
            <a:r>
              <a:rPr lang="fr-FR" sz="1600" dirty="0">
                <a:latin typeface="+mj-lt"/>
              </a:rPr>
              <a:t>	Didier Cornet entre dans la fonction en 1989. Il y découvre l’aire informatique où la volonté était plus tournée vers la douceur de vivre et de combler la volonté de chaque </a:t>
            </a:r>
            <a:r>
              <a:rPr lang="fr-FR" sz="1600" dirty="0" err="1">
                <a:latin typeface="+mj-lt"/>
              </a:rPr>
              <a:t>borestois</a:t>
            </a:r>
            <a:r>
              <a:rPr lang="fr-FR" sz="1600" dirty="0">
                <a:latin typeface="+mj-lt"/>
              </a:rPr>
              <a:t>. C’était aussi l’ambition du maire Gilbert Degraeve. Les choses se sont complexifiées. Des lois sont venues encadrer la gestion du quotidien, moins de place pour la disponibilité aux administrés. Nous sommes dans une gestion de centralisation alors que nous aurions tant souhaité une décentralisation pour plus de place à l’humain.</a:t>
            </a:r>
          </a:p>
          <a:p>
            <a:pPr algn="just" defTabSz="360363"/>
            <a:r>
              <a:rPr lang="fr-FR" sz="1600" dirty="0">
                <a:latin typeface="+mj-lt"/>
              </a:rPr>
              <a:t>Didier Cornet a animé un grand projet : le carrefour de Borest avec Yves Duchesne sans compter une multitude de petits projets avec Marie-Paule Eeckhout, tous aussi complexes les uns que les autres. </a:t>
            </a:r>
          </a:p>
        </p:txBody>
      </p:sp>
      <p:pic>
        <p:nvPicPr>
          <p:cNvPr id="3" name="Image 2"/>
          <p:cNvPicPr>
            <a:picLocks noChangeAspect="1"/>
          </p:cNvPicPr>
          <p:nvPr/>
        </p:nvPicPr>
        <p:blipFill rotWithShape="1">
          <a:blip r:embed="rId3" cstate="print">
            <a:extLst>
              <a:ext uri="{28A0092B-C50C-407E-A947-70E740481C1C}">
                <a14:useLocalDpi xmlns:a14="http://schemas.microsoft.com/office/drawing/2010/main" val="0"/>
              </a:ext>
            </a:extLst>
          </a:blip>
          <a:srcRect t="11853" r="18920"/>
          <a:stretch/>
        </p:blipFill>
        <p:spPr>
          <a:xfrm>
            <a:off x="5223165" y="3388823"/>
            <a:ext cx="1911556" cy="2770909"/>
          </a:xfrm>
          <a:prstGeom prst="rect">
            <a:avLst/>
          </a:prstGeom>
        </p:spPr>
      </p:pic>
      <p:pic>
        <p:nvPicPr>
          <p:cNvPr id="4" name="Image 3"/>
          <p:cNvPicPr>
            <a:picLocks noChangeAspect="1"/>
          </p:cNvPicPr>
          <p:nvPr/>
        </p:nvPicPr>
        <p:blipFill rotWithShape="1">
          <a:blip r:embed="rId4" cstate="print">
            <a:extLst>
              <a:ext uri="{28A0092B-C50C-407E-A947-70E740481C1C}">
                <a14:useLocalDpi xmlns:a14="http://schemas.microsoft.com/office/drawing/2010/main" val="0"/>
              </a:ext>
            </a:extLst>
          </a:blip>
          <a:srcRect l="17170" t="22625" r="16974"/>
          <a:stretch/>
        </p:blipFill>
        <p:spPr>
          <a:xfrm rot="5400000">
            <a:off x="5095592" y="1249100"/>
            <a:ext cx="2147456" cy="1892312"/>
          </a:xfrm>
          <a:prstGeom prst="rect">
            <a:avLst/>
          </a:prstGeom>
        </p:spPr>
      </p:pic>
      <p:sp>
        <p:nvSpPr>
          <p:cNvPr id="7" name="Rectangle 6"/>
          <p:cNvSpPr/>
          <p:nvPr/>
        </p:nvSpPr>
        <p:spPr>
          <a:xfrm>
            <a:off x="471054" y="6126797"/>
            <a:ext cx="6691745" cy="3785652"/>
          </a:xfrm>
          <a:prstGeom prst="rect">
            <a:avLst/>
          </a:prstGeom>
        </p:spPr>
        <p:txBody>
          <a:bodyPr wrap="square">
            <a:spAutoFit/>
          </a:bodyPr>
          <a:lstStyle/>
          <a:p>
            <a:pPr algn="just" defTabSz="360363"/>
            <a:r>
              <a:rPr lang="fr-FR" sz="1600" dirty="0">
                <a:latin typeface="+mj-lt"/>
              </a:rPr>
              <a:t>	Ses qualités d’acteur volontaire, toujours calme, très discret et très réfléchi dans les situations les plus difficiles, il est et reste un visionnaire stratégique et humain.</a:t>
            </a:r>
          </a:p>
          <a:p>
            <a:pPr algn="just"/>
            <a:r>
              <a:rPr lang="fr-FR" sz="1600" dirty="0">
                <a:latin typeface="+mj-lt"/>
              </a:rPr>
              <a:t>Stratégique : il avait compris que sa fonction avait beaucoup évolué et qu’elle évoluera encore. Il avait décidé en 2017 que pour Borest, il fallait du sang neuf. Il avait réduit ses heures de moitié pour favoriser une succession en douceur.</a:t>
            </a:r>
          </a:p>
          <a:p>
            <a:pPr algn="just"/>
            <a:r>
              <a:rPr lang="fr-FR" sz="1600" dirty="0">
                <a:latin typeface="+mj-lt"/>
              </a:rPr>
              <a:t>Humain: il a permis à une jeune femme aux larges compétences d’intégrer une fonction en lui apportant toute l’attention nécessaire pour l’installer dans ce poste si stratégique pour un maire.</a:t>
            </a:r>
          </a:p>
          <a:p>
            <a:pPr algn="just"/>
            <a:endParaRPr lang="fr-FR" sz="1600" dirty="0">
              <a:latin typeface="+mj-lt"/>
            </a:endParaRPr>
          </a:p>
          <a:p>
            <a:pPr algn="just" defTabSz="360363"/>
            <a:r>
              <a:rPr lang="fr-FR" sz="1600" dirty="0">
                <a:latin typeface="+mj-lt"/>
              </a:rPr>
              <a:t>	Après une allocution d’Yves Duchesne et de Marie-Paule Eeckhout toute aussi élogieuse, nous lui avons remis un vélo électrique au nom de tous pour ses nombreuses années de dévouement et pour qu’il cultive à loisir les chemins de l’Oise.  </a:t>
            </a:r>
          </a:p>
          <a:p>
            <a:pPr algn="r"/>
            <a:r>
              <a:rPr lang="fr-FR" sz="1600" b="1" dirty="0">
                <a:latin typeface="+mj-lt"/>
              </a:rPr>
              <a:t>Bruno Sicard</a:t>
            </a:r>
          </a:p>
        </p:txBody>
      </p:sp>
    </p:spTree>
    <p:extLst>
      <p:ext uri="{BB962C8B-B14F-4D97-AF65-F5344CB8AC3E}">
        <p14:creationId xmlns:p14="http://schemas.microsoft.com/office/powerpoint/2010/main" val="1205095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à coins arrondis 7"/>
          <p:cNvSpPr/>
          <p:nvPr/>
        </p:nvSpPr>
        <p:spPr>
          <a:xfrm>
            <a:off x="1160990" y="587851"/>
            <a:ext cx="5447211" cy="33963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rPr>
              <a:t>NETTOYAGE FORET</a:t>
            </a:r>
          </a:p>
        </p:txBody>
      </p:sp>
      <p:sp>
        <p:nvSpPr>
          <p:cNvPr id="2" name="Espace réservé du numéro de diapositive 1"/>
          <p:cNvSpPr>
            <a:spLocks noGrp="1"/>
          </p:cNvSpPr>
          <p:nvPr>
            <p:ph type="sldNum" sz="quarter" idx="12"/>
          </p:nvPr>
        </p:nvSpPr>
        <p:spPr/>
        <p:txBody>
          <a:bodyPr/>
          <a:lstStyle/>
          <a:p>
            <a:fld id="{697E920A-E185-421E-8081-1A9B0528DCFE}" type="slidenum">
              <a:rPr lang="fr-FR" smtClean="0"/>
              <a:t>16</a:t>
            </a:fld>
            <a:endParaRPr lang="fr-FR"/>
          </a:p>
        </p:txBody>
      </p:sp>
      <p:sp>
        <p:nvSpPr>
          <p:cNvPr id="4" name="Rectangle 3"/>
          <p:cNvSpPr/>
          <p:nvPr/>
        </p:nvSpPr>
        <p:spPr>
          <a:xfrm>
            <a:off x="519545" y="1158048"/>
            <a:ext cx="6629400" cy="3785652"/>
          </a:xfrm>
          <a:prstGeom prst="rect">
            <a:avLst/>
          </a:prstGeom>
        </p:spPr>
        <p:txBody>
          <a:bodyPr wrap="square">
            <a:spAutoFit/>
          </a:bodyPr>
          <a:lstStyle/>
          <a:p>
            <a:pPr algn="just"/>
            <a:r>
              <a:rPr lang="fr-FR" sz="1600" dirty="0">
                <a:latin typeface="+mj-lt"/>
              </a:rPr>
              <a:t>Le dimanche 17 mars, le temps maussade n’a pas empêché les plus courageux de se retrouver pour parcourir nos chemins et forêts et leur redonner un visage agréable &amp; propre.</a:t>
            </a:r>
          </a:p>
          <a:p>
            <a:pPr algn="just"/>
            <a:r>
              <a:rPr lang="fr-FR" sz="1600" dirty="0">
                <a:latin typeface="+mj-lt"/>
              </a:rPr>
              <a:t>Les différents groupes constitués se sont répartis sur les chemins autour du village : le Chemin du Roy, le chemin des vaches, la route de la scierie, le carrefour de la départementale 330 ... De nombreux sacs furent remplis de détritus en tous genres. Mais il est vrai que d’année en année, moins de détritus sont récupérés – vers une prise de conscience collective ?</a:t>
            </a:r>
          </a:p>
          <a:p>
            <a:pPr algn="just"/>
            <a:endParaRPr lang="fr-FR" sz="1600" dirty="0">
              <a:latin typeface="+mj-lt"/>
            </a:endParaRPr>
          </a:p>
          <a:p>
            <a:pPr algn="just"/>
            <a:r>
              <a:rPr lang="fr-FR" sz="1600" dirty="0">
                <a:latin typeface="+mj-lt"/>
              </a:rPr>
              <a:t>A 12h, sous la pluie, les participants des 3 communes, Borest, Fontaine Chaalis et </a:t>
            </a:r>
            <a:r>
              <a:rPr lang="fr-FR" sz="1600" dirty="0" err="1">
                <a:latin typeface="+mj-lt"/>
              </a:rPr>
              <a:t>Montlognon</a:t>
            </a:r>
            <a:r>
              <a:rPr lang="fr-FR" sz="1600" dirty="0">
                <a:latin typeface="+mj-lt"/>
              </a:rPr>
              <a:t> se sont retrouvés près des terrains de boules de Fontaine pour partager le verre de l’amitié et se restaurer avec les plats préparés par chacun et le BBQ. </a:t>
            </a:r>
          </a:p>
          <a:p>
            <a:pPr algn="just"/>
            <a:endParaRPr lang="fr-FR" sz="1600" dirty="0">
              <a:latin typeface="+mj-lt"/>
            </a:endParaRPr>
          </a:p>
          <a:p>
            <a:pPr algn="just"/>
            <a:r>
              <a:rPr lang="fr-FR" sz="1600" dirty="0">
                <a:latin typeface="+mj-lt"/>
              </a:rPr>
              <a:t>Une belle journée conjuguant acte citoyen et convivialité entre les villages.</a:t>
            </a: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81179" y="5274044"/>
            <a:ext cx="2623732" cy="1967799"/>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434280" y="5256697"/>
            <a:ext cx="2637586" cy="1978190"/>
          </a:xfrm>
          <a:prstGeom prst="rect">
            <a:avLst/>
          </a:prstGeom>
        </p:spPr>
      </p:pic>
      <p:pic>
        <p:nvPicPr>
          <p:cNvPr id="7" name="Image 6"/>
          <p:cNvPicPr>
            <a:picLocks noChangeAspect="1"/>
          </p:cNvPicPr>
          <p:nvPr/>
        </p:nvPicPr>
        <p:blipFill rotWithShape="1">
          <a:blip r:embed="rId5" cstate="print">
            <a:extLst>
              <a:ext uri="{28A0092B-C50C-407E-A947-70E740481C1C}">
                <a14:useLocalDpi xmlns:a14="http://schemas.microsoft.com/office/drawing/2010/main" val="0"/>
              </a:ext>
            </a:extLst>
          </a:blip>
          <a:srcRect b="29443"/>
          <a:stretch/>
        </p:blipFill>
        <p:spPr>
          <a:xfrm>
            <a:off x="4904508" y="4946074"/>
            <a:ext cx="2112649" cy="2649986"/>
          </a:xfrm>
          <a:prstGeom prst="rect">
            <a:avLst/>
          </a:prstGeom>
        </p:spPr>
      </p:pic>
      <p:pic>
        <p:nvPicPr>
          <p:cNvPr id="9" name="Image 8"/>
          <p:cNvPicPr>
            <a:picLocks noChangeAspect="1"/>
          </p:cNvPicPr>
          <p:nvPr/>
        </p:nvPicPr>
        <p:blipFill>
          <a:blip r:embed="rId6"/>
          <a:stretch>
            <a:fillRect/>
          </a:stretch>
        </p:blipFill>
        <p:spPr>
          <a:xfrm>
            <a:off x="1863580" y="7815478"/>
            <a:ext cx="3913765" cy="2384546"/>
          </a:xfrm>
          <a:prstGeom prst="rect">
            <a:avLst/>
          </a:prstGeom>
        </p:spPr>
      </p:pic>
    </p:spTree>
    <p:extLst>
      <p:ext uri="{BB962C8B-B14F-4D97-AF65-F5344CB8AC3E}">
        <p14:creationId xmlns:p14="http://schemas.microsoft.com/office/powerpoint/2010/main" val="3910554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p:cNvGrpSpPr/>
          <p:nvPr/>
        </p:nvGrpSpPr>
        <p:grpSpPr>
          <a:xfrm rot="10800000">
            <a:off x="0" y="8860632"/>
            <a:ext cx="7546974" cy="1238250"/>
            <a:chOff x="0" y="0"/>
            <a:chExt cx="7547292" cy="1238568"/>
          </a:xfrm>
        </p:grpSpPr>
        <p:pic>
          <p:nvPicPr>
            <p:cNvPr id="12" name="Image 11" descr="Boule de loterie - Photo"/>
            <p:cNvPicPr>
              <a:picLocks noChangeAspect="1"/>
            </p:cNvPicPr>
            <p:nvPr/>
          </p:nvPicPr>
          <p:blipFill rotWithShape="1">
            <a:blip r:embed="rId3">
              <a:extLst>
                <a:ext uri="{28A0092B-C50C-407E-A947-70E740481C1C}">
                  <a14:useLocalDpi xmlns:a14="http://schemas.microsoft.com/office/drawing/2010/main" val="0"/>
                </a:ext>
              </a:extLst>
            </a:blip>
            <a:srcRect l="21907" r="37013"/>
            <a:stretch/>
          </p:blipFill>
          <p:spPr bwMode="auto">
            <a:xfrm rot="5400000">
              <a:off x="511175" y="-511175"/>
              <a:ext cx="1237615" cy="2259965"/>
            </a:xfrm>
            <a:prstGeom prst="rect">
              <a:avLst/>
            </a:prstGeom>
            <a:noFill/>
            <a:ln>
              <a:noFill/>
            </a:ln>
            <a:extLst>
              <a:ext uri="{53640926-AAD7-44D8-BBD7-CCE9431645EC}">
                <a14:shadowObscured xmlns:a14="http://schemas.microsoft.com/office/drawing/2010/main"/>
              </a:ext>
            </a:extLst>
          </p:spPr>
        </p:pic>
        <p:pic>
          <p:nvPicPr>
            <p:cNvPr id="13" name="Image 12" descr="Boule de loterie - Photo"/>
            <p:cNvPicPr>
              <a:picLocks noChangeAspect="1"/>
            </p:cNvPicPr>
            <p:nvPr/>
          </p:nvPicPr>
          <p:blipFill rotWithShape="1">
            <a:blip r:embed="rId3">
              <a:extLst>
                <a:ext uri="{28A0092B-C50C-407E-A947-70E740481C1C}">
                  <a14:useLocalDpi xmlns:a14="http://schemas.microsoft.com/office/drawing/2010/main" val="0"/>
                </a:ext>
              </a:extLst>
            </a:blip>
            <a:srcRect l="21907" r="37013"/>
            <a:stretch/>
          </p:blipFill>
          <p:spPr bwMode="auto">
            <a:xfrm rot="5400000">
              <a:off x="2720975" y="-511175"/>
              <a:ext cx="1237615" cy="2259965"/>
            </a:xfrm>
            <a:prstGeom prst="rect">
              <a:avLst/>
            </a:prstGeom>
            <a:noFill/>
            <a:ln>
              <a:noFill/>
            </a:ln>
            <a:extLst>
              <a:ext uri="{53640926-AAD7-44D8-BBD7-CCE9431645EC}">
                <a14:shadowObscured xmlns:a14="http://schemas.microsoft.com/office/drawing/2010/main"/>
              </a:ext>
            </a:extLst>
          </p:spPr>
        </p:pic>
        <p:pic>
          <p:nvPicPr>
            <p:cNvPr id="14" name="Image 13" descr="Boule de loterie - Photo"/>
            <p:cNvPicPr>
              <a:picLocks noChangeAspect="1"/>
            </p:cNvPicPr>
            <p:nvPr/>
          </p:nvPicPr>
          <p:blipFill rotWithShape="1">
            <a:blip r:embed="rId3">
              <a:extLst>
                <a:ext uri="{28A0092B-C50C-407E-A947-70E740481C1C}">
                  <a14:useLocalDpi xmlns:a14="http://schemas.microsoft.com/office/drawing/2010/main" val="0"/>
                </a:ext>
              </a:extLst>
            </a:blip>
            <a:srcRect l="21907" r="37013"/>
            <a:stretch/>
          </p:blipFill>
          <p:spPr bwMode="auto">
            <a:xfrm rot="5400000">
              <a:off x="4978400" y="-511175"/>
              <a:ext cx="1237615" cy="2259965"/>
            </a:xfrm>
            <a:prstGeom prst="rect">
              <a:avLst/>
            </a:prstGeom>
            <a:noFill/>
            <a:ln>
              <a:noFill/>
            </a:ln>
            <a:extLst>
              <a:ext uri="{53640926-AAD7-44D8-BBD7-CCE9431645EC}">
                <a14:shadowObscured xmlns:a14="http://schemas.microsoft.com/office/drawing/2010/main"/>
              </a:ext>
            </a:extLst>
          </p:spPr>
        </p:pic>
        <p:pic>
          <p:nvPicPr>
            <p:cNvPr id="15" name="Image 14" descr="Boule de loterie - Photo"/>
            <p:cNvPicPr>
              <a:picLocks noChangeAspect="1"/>
            </p:cNvPicPr>
            <p:nvPr/>
          </p:nvPicPr>
          <p:blipFill rotWithShape="1">
            <a:blip r:embed="rId3">
              <a:extLst>
                <a:ext uri="{28A0092B-C50C-407E-A947-70E740481C1C}">
                  <a14:useLocalDpi xmlns:a14="http://schemas.microsoft.com/office/drawing/2010/main" val="0"/>
                </a:ext>
              </a:extLst>
            </a:blip>
            <a:srcRect l="21907" r="37013" b="52520"/>
            <a:stretch/>
          </p:blipFill>
          <p:spPr bwMode="auto">
            <a:xfrm rot="5400000">
              <a:off x="6300469" y="-8254"/>
              <a:ext cx="1237615" cy="1256030"/>
            </a:xfrm>
            <a:prstGeom prst="rect">
              <a:avLst/>
            </a:prstGeom>
            <a:noFill/>
            <a:ln>
              <a:noFill/>
            </a:ln>
            <a:extLst>
              <a:ext uri="{53640926-AAD7-44D8-BBD7-CCE9431645EC}">
                <a14:shadowObscured xmlns:a14="http://schemas.microsoft.com/office/drawing/2010/main"/>
              </a:ext>
            </a:extLst>
          </p:spPr>
        </p:pic>
      </p:grpSp>
      <p:sp>
        <p:nvSpPr>
          <p:cNvPr id="8" name="Rectangle à coins arrondis 7"/>
          <p:cNvSpPr/>
          <p:nvPr/>
        </p:nvSpPr>
        <p:spPr>
          <a:xfrm>
            <a:off x="1160990" y="587851"/>
            <a:ext cx="5447211" cy="33963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rPr>
              <a:t>LOTO</a:t>
            </a:r>
          </a:p>
        </p:txBody>
      </p:sp>
      <p:sp>
        <p:nvSpPr>
          <p:cNvPr id="2" name="Espace réservé du numéro de diapositive 1"/>
          <p:cNvSpPr>
            <a:spLocks noGrp="1"/>
          </p:cNvSpPr>
          <p:nvPr>
            <p:ph type="sldNum" sz="quarter" idx="12"/>
          </p:nvPr>
        </p:nvSpPr>
        <p:spPr/>
        <p:txBody>
          <a:bodyPr/>
          <a:lstStyle/>
          <a:p>
            <a:fld id="{697E920A-E185-421E-8081-1A9B0528DCFE}" type="slidenum">
              <a:rPr lang="fr-FR" smtClean="0"/>
              <a:t>17</a:t>
            </a:fld>
            <a:endParaRPr lang="fr-FR"/>
          </a:p>
        </p:txBody>
      </p:sp>
      <p:grpSp>
        <p:nvGrpSpPr>
          <p:cNvPr id="5" name="Groupe 4"/>
          <p:cNvGrpSpPr/>
          <p:nvPr/>
        </p:nvGrpSpPr>
        <p:grpSpPr>
          <a:xfrm>
            <a:off x="25400" y="1202849"/>
            <a:ext cx="7534275" cy="1085850"/>
            <a:chOff x="0" y="0"/>
            <a:chExt cx="7534275" cy="1085850"/>
          </a:xfrm>
        </p:grpSpPr>
        <p:pic>
          <p:nvPicPr>
            <p:cNvPr id="6" name="Image 5" descr="Boule de loterie - Photo"/>
            <p:cNvPicPr>
              <a:picLocks noChangeAspect="1"/>
            </p:cNvPicPr>
            <p:nvPr/>
          </p:nvPicPr>
          <p:blipFill rotWithShape="1">
            <a:blip r:embed="rId3">
              <a:extLst>
                <a:ext uri="{28A0092B-C50C-407E-A947-70E740481C1C}">
                  <a14:useLocalDpi xmlns:a14="http://schemas.microsoft.com/office/drawing/2010/main" val="0"/>
                </a:ext>
              </a:extLst>
            </a:blip>
            <a:srcRect t="48802"/>
            <a:stretch/>
          </p:blipFill>
          <p:spPr bwMode="auto">
            <a:xfrm>
              <a:off x="0" y="0"/>
              <a:ext cx="3419475" cy="1085850"/>
            </a:xfrm>
            <a:prstGeom prst="rect">
              <a:avLst/>
            </a:prstGeom>
            <a:noFill/>
            <a:ln>
              <a:noFill/>
            </a:ln>
            <a:extLst>
              <a:ext uri="{53640926-AAD7-44D8-BBD7-CCE9431645EC}">
                <a14:shadowObscured xmlns:a14="http://schemas.microsoft.com/office/drawing/2010/main"/>
              </a:ext>
            </a:extLst>
          </p:spPr>
        </p:pic>
        <p:pic>
          <p:nvPicPr>
            <p:cNvPr id="7" name="Image 6" descr="Boule de loterie - Photo"/>
            <p:cNvPicPr>
              <a:picLocks noChangeAspect="1"/>
            </p:cNvPicPr>
            <p:nvPr/>
          </p:nvPicPr>
          <p:blipFill rotWithShape="1">
            <a:blip r:embed="rId3">
              <a:extLst>
                <a:ext uri="{28A0092B-C50C-407E-A947-70E740481C1C}">
                  <a14:useLocalDpi xmlns:a14="http://schemas.microsoft.com/office/drawing/2010/main" val="0"/>
                </a:ext>
              </a:extLst>
            </a:blip>
            <a:srcRect t="48802"/>
            <a:stretch/>
          </p:blipFill>
          <p:spPr bwMode="auto">
            <a:xfrm>
              <a:off x="3371850" y="0"/>
              <a:ext cx="3419475" cy="1085850"/>
            </a:xfrm>
            <a:prstGeom prst="rect">
              <a:avLst/>
            </a:prstGeom>
            <a:noFill/>
            <a:ln>
              <a:noFill/>
            </a:ln>
            <a:extLst>
              <a:ext uri="{53640926-AAD7-44D8-BBD7-CCE9431645EC}">
                <a14:shadowObscured xmlns:a14="http://schemas.microsoft.com/office/drawing/2010/main"/>
              </a:ext>
            </a:extLst>
          </p:spPr>
        </p:pic>
        <p:pic>
          <p:nvPicPr>
            <p:cNvPr id="9" name="Image 8" descr="Boule de loterie - Photo"/>
            <p:cNvPicPr>
              <a:picLocks noChangeAspect="1"/>
            </p:cNvPicPr>
            <p:nvPr/>
          </p:nvPicPr>
          <p:blipFill rotWithShape="1">
            <a:blip r:embed="rId3">
              <a:extLst>
                <a:ext uri="{28A0092B-C50C-407E-A947-70E740481C1C}">
                  <a14:useLocalDpi xmlns:a14="http://schemas.microsoft.com/office/drawing/2010/main" val="0"/>
                </a:ext>
              </a:extLst>
            </a:blip>
            <a:srcRect t="48802"/>
            <a:stretch/>
          </p:blipFill>
          <p:spPr bwMode="auto">
            <a:xfrm>
              <a:off x="4114800" y="0"/>
              <a:ext cx="3419475" cy="1085850"/>
            </a:xfrm>
            <a:prstGeom prst="rect">
              <a:avLst/>
            </a:prstGeom>
            <a:noFill/>
            <a:ln>
              <a:noFill/>
            </a:ln>
            <a:extLst>
              <a:ext uri="{53640926-AAD7-44D8-BBD7-CCE9431645EC}">
                <a14:shadowObscured xmlns:a14="http://schemas.microsoft.com/office/drawing/2010/main"/>
              </a:ext>
            </a:extLst>
          </p:spPr>
        </p:pic>
      </p:grpSp>
      <p:pic>
        <p:nvPicPr>
          <p:cNvPr id="4" name="Image 3" descr="Une image contenant texte, capture d’écran, graphisme, dessin humoristique&#10;&#10;Description générée automatiquement"/>
          <p:cNvPicPr/>
          <p:nvPr/>
        </p:nvPicPr>
        <p:blipFill rotWithShape="1">
          <a:blip r:embed="rId4" cstate="print">
            <a:extLst>
              <a:ext uri="{28A0092B-C50C-407E-A947-70E740481C1C}">
                <a14:useLocalDpi xmlns:a14="http://schemas.microsoft.com/office/drawing/2010/main" val="0"/>
              </a:ext>
            </a:extLst>
          </a:blip>
          <a:srcRect t="4032" b="54449"/>
          <a:stretch/>
        </p:blipFill>
        <p:spPr bwMode="auto">
          <a:xfrm rot="810929">
            <a:off x="4863199" y="1202848"/>
            <a:ext cx="2542540" cy="1618615"/>
          </a:xfrm>
          <a:prstGeom prst="rect">
            <a:avLst/>
          </a:prstGeom>
          <a:noFill/>
          <a:ln>
            <a:noFill/>
          </a:ln>
          <a:extLst>
            <a:ext uri="{53640926-AAD7-44D8-BBD7-CCE9431645EC}">
              <a14:shadowObscured xmlns:a14="http://schemas.microsoft.com/office/drawing/2010/main"/>
            </a:ext>
          </a:extLst>
        </p:spPr>
      </p:pic>
      <p:sp>
        <p:nvSpPr>
          <p:cNvPr id="10" name="ZoneTexte 9">
            <a:extLst>
              <a:ext uri="{FF2B5EF4-FFF2-40B4-BE49-F238E27FC236}">
                <a16:creationId xmlns:a16="http://schemas.microsoft.com/office/drawing/2014/main" id="{96BA7D75-4B2E-B9FE-9A0F-07D1F6509A73}"/>
              </a:ext>
            </a:extLst>
          </p:cNvPr>
          <p:cNvSpPr txBox="1"/>
          <p:nvPr/>
        </p:nvSpPr>
        <p:spPr>
          <a:xfrm>
            <a:off x="252216" y="2963874"/>
            <a:ext cx="6891534" cy="3785652"/>
          </a:xfrm>
          <a:prstGeom prst="rect">
            <a:avLst/>
          </a:prstGeom>
          <a:noFill/>
        </p:spPr>
        <p:txBody>
          <a:bodyPr wrap="square" rtlCol="0">
            <a:spAutoFit/>
          </a:bodyPr>
          <a:lstStyle/>
          <a:p>
            <a:pPr algn="just"/>
            <a:r>
              <a:rPr lang="fr-FR" sz="1600" b="1" dirty="0">
                <a:solidFill>
                  <a:srgbClr val="040703"/>
                </a:solidFill>
                <a:latin typeface="+mj-lt"/>
                <a:cs typeface="Calibri" panose="020F0502020204030204" pitchFamily="34" charset="0"/>
              </a:rPr>
              <a:t>Le comité des Fêtes a organisé, le 13 avril dernier une seconde édition du loto en version « soirée ».</a:t>
            </a:r>
          </a:p>
          <a:p>
            <a:pPr algn="just"/>
            <a:endParaRPr lang="fr-FR" sz="1600" b="1" dirty="0">
              <a:solidFill>
                <a:srgbClr val="040703"/>
              </a:solidFill>
              <a:latin typeface="+mj-lt"/>
              <a:cs typeface="Calibri" panose="020F0502020204030204" pitchFamily="34" charset="0"/>
            </a:endParaRPr>
          </a:p>
          <a:p>
            <a:pPr algn="just"/>
            <a:r>
              <a:rPr lang="fr-FR" sz="1600" dirty="0">
                <a:solidFill>
                  <a:srgbClr val="040703"/>
                </a:solidFill>
                <a:latin typeface="+mj-lt"/>
                <a:cs typeface="Calibri" panose="020F0502020204030204" pitchFamily="34" charset="0"/>
              </a:rPr>
              <a:t>L’idée était de profiter du jeu tout en proposant un moment convivial et festif avec service de restauration et entracte !</a:t>
            </a:r>
          </a:p>
          <a:p>
            <a:pPr algn="just"/>
            <a:r>
              <a:rPr lang="fr-FR" sz="1600" dirty="0">
                <a:solidFill>
                  <a:srgbClr val="040703"/>
                </a:solidFill>
                <a:latin typeface="+mj-lt"/>
                <a:cs typeface="Calibri" panose="020F0502020204030204" pitchFamily="34" charset="0"/>
              </a:rPr>
              <a:t>Aux commandes : Valérie Marquez et ses savoureuses frites, Éric Carpentier au barbecue, Charles Longuet à la caisse et au bar et Fabrice Pascal au micro.</a:t>
            </a:r>
          </a:p>
          <a:p>
            <a:pPr algn="just"/>
            <a:r>
              <a:rPr lang="fr-FR" sz="1600" dirty="0">
                <a:solidFill>
                  <a:srgbClr val="040703"/>
                </a:solidFill>
                <a:latin typeface="+mj-lt"/>
                <a:cs typeface="Calibri" panose="020F0502020204030204" pitchFamily="34" charset="0"/>
              </a:rPr>
              <a:t>Un service de garde était proposé pour les enfants et le beau temps était plus qu’au rendez-vous.</a:t>
            </a:r>
          </a:p>
          <a:p>
            <a:pPr algn="just"/>
            <a:r>
              <a:rPr lang="fr-FR" sz="1600" dirty="0">
                <a:solidFill>
                  <a:srgbClr val="040703"/>
                </a:solidFill>
                <a:latin typeface="+mj-lt"/>
                <a:cs typeface="Calibri" panose="020F0502020204030204" pitchFamily="34" charset="0"/>
              </a:rPr>
              <a:t>Même si on garde en tête l’image du premier loto avec Gégé et son accessoire rose, la 2ième édition fût elle aussi une réussite ! Et ce, grâce à vous tous : gentils donateurs de lots, membres et bénévoles du comité des fêtes et à la quarantaine de participants.</a:t>
            </a:r>
          </a:p>
          <a:p>
            <a:pPr algn="just"/>
            <a:endParaRPr lang="fr-FR" sz="1600" dirty="0">
              <a:solidFill>
                <a:srgbClr val="040703"/>
              </a:solidFill>
              <a:latin typeface="+mj-lt"/>
              <a:cs typeface="Calibri" panose="020F0502020204030204" pitchFamily="34" charset="0"/>
            </a:endParaRPr>
          </a:p>
          <a:p>
            <a:pPr algn="r"/>
            <a:r>
              <a:rPr lang="fr-FR" sz="1600" dirty="0">
                <a:solidFill>
                  <a:srgbClr val="040703"/>
                </a:solidFill>
                <a:latin typeface="+mj-lt"/>
                <a:cs typeface="Calibri" panose="020F0502020204030204" pitchFamily="34" charset="0"/>
              </a:rPr>
              <a:t>					</a:t>
            </a:r>
            <a:r>
              <a:rPr lang="fr-FR" sz="1600" b="1" dirty="0">
                <a:solidFill>
                  <a:srgbClr val="040703"/>
                </a:solidFill>
                <a:latin typeface="+mj-lt"/>
                <a:cs typeface="Calibri" panose="020F0502020204030204" pitchFamily="34" charset="0"/>
              </a:rPr>
              <a:t>Laure Pascal</a:t>
            </a:r>
          </a:p>
        </p:txBody>
      </p:sp>
      <p:pic>
        <p:nvPicPr>
          <p:cNvPr id="3" name="Image 2"/>
          <p:cNvPicPr>
            <a:picLocks noChangeAspect="1"/>
          </p:cNvPicPr>
          <p:nvPr/>
        </p:nvPicPr>
        <p:blipFill>
          <a:blip r:embed="rId5"/>
          <a:stretch>
            <a:fillRect/>
          </a:stretch>
        </p:blipFill>
        <p:spPr>
          <a:xfrm rot="21090820">
            <a:off x="2203988" y="6140959"/>
            <a:ext cx="2735005" cy="3729553"/>
          </a:xfrm>
          <a:prstGeom prst="rect">
            <a:avLst/>
          </a:prstGeom>
        </p:spPr>
      </p:pic>
      <p:pic>
        <p:nvPicPr>
          <p:cNvPr id="17" name="Imag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1491" y="6847501"/>
            <a:ext cx="2396982" cy="1797737"/>
          </a:xfrm>
          <a:prstGeom prst="rect">
            <a:avLst/>
          </a:prstGeom>
        </p:spPr>
      </p:pic>
      <p:pic>
        <p:nvPicPr>
          <p:cNvPr id="18" name="Imag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0947" y="6748487"/>
            <a:ext cx="1464126" cy="1952168"/>
          </a:xfrm>
          <a:prstGeom prst="rect">
            <a:avLst/>
          </a:prstGeom>
        </p:spPr>
      </p:pic>
    </p:spTree>
    <p:extLst>
      <p:ext uri="{BB962C8B-B14F-4D97-AF65-F5344CB8AC3E}">
        <p14:creationId xmlns:p14="http://schemas.microsoft.com/office/powerpoint/2010/main" val="1754268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797238" y="331564"/>
            <a:ext cx="6192078" cy="54665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latin typeface="Algerian"/>
              </a:rPr>
              <a:t>INFORMATIONS LOCALES</a:t>
            </a:r>
          </a:p>
        </p:txBody>
      </p:sp>
      <p:sp>
        <p:nvSpPr>
          <p:cNvPr id="3" name="Espace réservé du numéro de diapositive 2"/>
          <p:cNvSpPr>
            <a:spLocks noGrp="1"/>
          </p:cNvSpPr>
          <p:nvPr>
            <p:ph type="sldNum" sz="quarter" idx="12"/>
          </p:nvPr>
        </p:nvSpPr>
        <p:spPr/>
        <p:txBody>
          <a:bodyPr/>
          <a:lstStyle/>
          <a:p>
            <a:fld id="{697E920A-E185-421E-8081-1A9B0528DCFE}" type="slidenum">
              <a:rPr lang="fr-FR" smtClean="0"/>
              <a:t>18</a:t>
            </a:fld>
            <a:endParaRPr lang="fr-FR"/>
          </a:p>
        </p:txBody>
      </p:sp>
      <p:pic>
        <p:nvPicPr>
          <p:cNvPr id="5" name="Image 4">
            <a:extLst>
              <a:ext uri="{FF2B5EF4-FFF2-40B4-BE49-F238E27FC236}">
                <a16:creationId xmlns:a16="http://schemas.microsoft.com/office/drawing/2014/main" id="{2A02CC17-3791-5E7F-2B95-29415B6267EA}"/>
              </a:ext>
            </a:extLst>
          </p:cNvPr>
          <p:cNvPicPr>
            <a:picLocks noChangeAspect="1"/>
          </p:cNvPicPr>
          <p:nvPr/>
        </p:nvPicPr>
        <p:blipFill>
          <a:blip r:embed="rId2"/>
          <a:stretch>
            <a:fillRect/>
          </a:stretch>
        </p:blipFill>
        <p:spPr>
          <a:xfrm>
            <a:off x="0" y="2088834"/>
            <a:ext cx="7559675" cy="5305035"/>
          </a:xfrm>
          <a:prstGeom prst="rect">
            <a:avLst/>
          </a:prstGeom>
        </p:spPr>
      </p:pic>
      <p:sp>
        <p:nvSpPr>
          <p:cNvPr id="6" name="Rectangle à coins arrondis 5"/>
          <p:cNvSpPr/>
          <p:nvPr/>
        </p:nvSpPr>
        <p:spPr>
          <a:xfrm>
            <a:off x="1732547" y="1141690"/>
            <a:ext cx="4138864" cy="54665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latin typeface="Algerian"/>
              </a:rPr>
              <a:t>BILAN ANNUEL DE SECURITE GENDARMERIE</a:t>
            </a:r>
          </a:p>
        </p:txBody>
      </p:sp>
    </p:spTree>
    <p:extLst>
      <p:ext uri="{BB962C8B-B14F-4D97-AF65-F5344CB8AC3E}">
        <p14:creationId xmlns:p14="http://schemas.microsoft.com/office/powerpoint/2010/main" val="1316919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F9CE1CC-711B-74EB-6AF8-9C1D5DC0A563}"/>
              </a:ext>
            </a:extLst>
          </p:cNvPr>
          <p:cNvSpPr>
            <a:spLocks noGrp="1"/>
          </p:cNvSpPr>
          <p:nvPr>
            <p:ph type="sldNum" sz="quarter" idx="12"/>
          </p:nvPr>
        </p:nvSpPr>
        <p:spPr/>
        <p:txBody>
          <a:bodyPr/>
          <a:lstStyle/>
          <a:p>
            <a:fld id="{697E920A-E185-421E-8081-1A9B0528DCFE}" type="slidenum">
              <a:rPr lang="fr-FR" smtClean="0"/>
              <a:t>19</a:t>
            </a:fld>
            <a:endParaRPr lang="fr-FR"/>
          </a:p>
        </p:txBody>
      </p:sp>
      <p:pic>
        <p:nvPicPr>
          <p:cNvPr id="4" name="Image 3">
            <a:extLst>
              <a:ext uri="{FF2B5EF4-FFF2-40B4-BE49-F238E27FC236}">
                <a16:creationId xmlns:a16="http://schemas.microsoft.com/office/drawing/2014/main" id="{68D0BED2-8072-FB8B-0808-2A4EEF2C5AFC}"/>
              </a:ext>
            </a:extLst>
          </p:cNvPr>
          <p:cNvPicPr>
            <a:picLocks noChangeAspect="1"/>
          </p:cNvPicPr>
          <p:nvPr/>
        </p:nvPicPr>
        <p:blipFill>
          <a:blip r:embed="rId2"/>
          <a:stretch>
            <a:fillRect/>
          </a:stretch>
        </p:blipFill>
        <p:spPr>
          <a:xfrm rot="5400000">
            <a:off x="1863520" y="441931"/>
            <a:ext cx="3856408" cy="3742279"/>
          </a:xfrm>
          <a:prstGeom prst="rect">
            <a:avLst/>
          </a:prstGeom>
        </p:spPr>
      </p:pic>
      <p:pic>
        <p:nvPicPr>
          <p:cNvPr id="3" name="Image 2"/>
          <p:cNvPicPr>
            <a:picLocks noChangeAspect="1"/>
          </p:cNvPicPr>
          <p:nvPr/>
        </p:nvPicPr>
        <p:blipFill>
          <a:blip r:embed="rId3"/>
          <a:stretch>
            <a:fillRect/>
          </a:stretch>
        </p:blipFill>
        <p:spPr>
          <a:xfrm>
            <a:off x="882315" y="6873958"/>
            <a:ext cx="5794093" cy="2918828"/>
          </a:xfrm>
          <a:prstGeom prst="rect">
            <a:avLst/>
          </a:prstGeom>
        </p:spPr>
      </p:pic>
      <p:sp>
        <p:nvSpPr>
          <p:cNvPr id="5" name="Rectangle à coins arrondis 4"/>
          <p:cNvSpPr/>
          <p:nvPr/>
        </p:nvSpPr>
        <p:spPr>
          <a:xfrm>
            <a:off x="1267324" y="4614806"/>
            <a:ext cx="5073287" cy="54665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latin typeface="Algerian"/>
              </a:rPr>
              <a:t>OUTIL D’INFORMATION - INTRAMUROS</a:t>
            </a:r>
          </a:p>
        </p:txBody>
      </p:sp>
      <p:sp>
        <p:nvSpPr>
          <p:cNvPr id="6" name="ZoneTexte 5">
            <a:extLst>
              <a:ext uri="{FF2B5EF4-FFF2-40B4-BE49-F238E27FC236}">
                <a16:creationId xmlns:a16="http://schemas.microsoft.com/office/drawing/2014/main" id="{D16DB5DD-9189-3F0E-6C61-F699B1812A4F}"/>
              </a:ext>
            </a:extLst>
          </p:cNvPr>
          <p:cNvSpPr txBox="1"/>
          <p:nvPr/>
        </p:nvSpPr>
        <p:spPr>
          <a:xfrm>
            <a:off x="420739" y="5364329"/>
            <a:ext cx="6767946" cy="1323439"/>
          </a:xfrm>
          <a:prstGeom prst="rect">
            <a:avLst/>
          </a:prstGeom>
          <a:noFill/>
        </p:spPr>
        <p:txBody>
          <a:bodyPr wrap="square" rtlCol="0">
            <a:spAutoFit/>
          </a:bodyPr>
          <a:lstStyle/>
          <a:p>
            <a:pPr algn="just" defTabSz="628650"/>
            <a:r>
              <a:rPr lang="fr-FR" sz="1600" dirty="0">
                <a:latin typeface="+mj-lt"/>
              </a:rPr>
              <a:t>L’application Intramuros est en train d’être déployée sur des communes de la CCSSO. Borest a été ajouté et les informations vont être mises à jour au fur et à mesure.</a:t>
            </a:r>
          </a:p>
          <a:p>
            <a:pPr algn="just" defTabSz="628650"/>
            <a:r>
              <a:rPr lang="fr-FR" sz="1600" dirty="0">
                <a:latin typeface="+mj-lt"/>
              </a:rPr>
              <a:t>N’hésitez pas à nous faire part de vos commentaires quant à ce moyen de communication.</a:t>
            </a:r>
          </a:p>
        </p:txBody>
      </p:sp>
    </p:spTree>
    <p:extLst>
      <p:ext uri="{BB962C8B-B14F-4D97-AF65-F5344CB8AC3E}">
        <p14:creationId xmlns:p14="http://schemas.microsoft.com/office/powerpoint/2010/main" val="2629740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5564037" y="10148614"/>
            <a:ext cx="1700927" cy="569240"/>
          </a:xfrm>
        </p:spPr>
        <p:txBody>
          <a:bodyPr/>
          <a:lstStyle/>
          <a:p>
            <a:fld id="{697E920A-E185-421E-8081-1A9B0528DCFE}" type="slidenum">
              <a:rPr lang="fr-FR" smtClean="0"/>
              <a:t>2</a:t>
            </a:fld>
            <a:endParaRPr lang="fr-FR" dirty="0"/>
          </a:p>
        </p:txBody>
      </p:sp>
      <p:sp>
        <p:nvSpPr>
          <p:cNvPr id="3" name="ZoneTexte 2">
            <a:extLst>
              <a:ext uri="{FF2B5EF4-FFF2-40B4-BE49-F238E27FC236}">
                <a16:creationId xmlns:a16="http://schemas.microsoft.com/office/drawing/2014/main" id="{D16DB5DD-9189-3F0E-6C61-F699B1812A4F}"/>
              </a:ext>
            </a:extLst>
          </p:cNvPr>
          <p:cNvSpPr txBox="1"/>
          <p:nvPr/>
        </p:nvSpPr>
        <p:spPr>
          <a:xfrm>
            <a:off x="567841" y="494822"/>
            <a:ext cx="6536343" cy="5170646"/>
          </a:xfrm>
          <a:prstGeom prst="rect">
            <a:avLst/>
          </a:prstGeom>
          <a:noFill/>
        </p:spPr>
        <p:txBody>
          <a:bodyPr wrap="square" rtlCol="0">
            <a:spAutoFit/>
          </a:bodyPr>
          <a:lstStyle/>
          <a:p>
            <a:pPr indent="271463" algn="just"/>
            <a:r>
              <a:rPr lang="fr-FR" sz="1200" dirty="0">
                <a:latin typeface="+mj-lt"/>
              </a:rPr>
              <a:t>Puis, il y a les impondérables, les incompréhensifs, les situations que vous subissez et que vous ne comprenez pas, elles vous découragent. L’ensemble du conseil s’est engagé dans le nettoyage et la réalisation d’un local technique digne de ce nom. Il a été terminé en début d’année et c’est une grande réussite ; en tant que maire je suis très fier de dire « c’est la réalisation d’une équipe ». Malheureusement, au cours d’une nuit, une équipe de ….ont détruit la porte avec une voiture bélier et ont vidé notre local de tous les appareils mécaniques. Décourageant ce constat ! La gendarmerie fait son œuvre … à suivre.</a:t>
            </a:r>
          </a:p>
          <a:p>
            <a:pPr algn="just"/>
            <a:endParaRPr lang="fr-FR" sz="1200" dirty="0">
              <a:latin typeface="+mj-lt"/>
            </a:endParaRPr>
          </a:p>
          <a:p>
            <a:pPr indent="271463" algn="just"/>
            <a:r>
              <a:rPr lang="fr-FR" sz="1200" dirty="0">
                <a:latin typeface="+mj-lt"/>
              </a:rPr>
              <a:t>Notre RPI aussi a souffert. Nos effectifs d’enfants ont sérieusement baissé au cours de ces trois dernières années : 2021-2022-2023. Les prévisions 2024 ne sont pas meilleures. Nous subissons la nouvelle carte scolaire et avec elle la fermeture de la classe de </a:t>
            </a:r>
            <a:r>
              <a:rPr lang="fr-FR" sz="1200" dirty="0" err="1">
                <a:latin typeface="+mj-lt"/>
              </a:rPr>
              <a:t>Montlognon</a:t>
            </a:r>
            <a:r>
              <a:rPr lang="fr-FR" sz="1200" dirty="0">
                <a:latin typeface="+mj-lt"/>
              </a:rPr>
              <a:t>. C’est aussi la fermeture de l’école de </a:t>
            </a:r>
            <a:r>
              <a:rPr lang="fr-FR" sz="1200" dirty="0" err="1">
                <a:latin typeface="+mj-lt"/>
              </a:rPr>
              <a:t>Montlognon</a:t>
            </a:r>
            <a:r>
              <a:rPr lang="fr-FR" sz="1200" dirty="0">
                <a:latin typeface="+mj-lt"/>
              </a:rPr>
              <a:t>. Un moment toujours douloureux, vécu par tous. Espérons vivement une remontée rapide de la natalité pour une ouverture de classe. Une nouvelle organisation scolaire 2024-2025 a été présentée lors du dernier conseil d’école. Elle reste à être affinée. </a:t>
            </a:r>
          </a:p>
          <a:p>
            <a:pPr indent="271463" algn="just"/>
            <a:endParaRPr lang="fr-FR" sz="1200" dirty="0">
              <a:latin typeface="+mj-lt"/>
            </a:endParaRPr>
          </a:p>
          <a:p>
            <a:pPr indent="271463" algn="just"/>
            <a:r>
              <a:rPr lang="fr-FR" sz="1200" dirty="0">
                <a:latin typeface="+mj-lt"/>
              </a:rPr>
              <a:t>Notre village grandit. Le dernier recensement INSEE 2024 nous donne 377 habitants et 171 logements.</a:t>
            </a:r>
          </a:p>
          <a:p>
            <a:pPr indent="271463" algn="just"/>
            <a:endParaRPr lang="fr-FR" sz="1200" dirty="0">
              <a:latin typeface="+mj-lt"/>
            </a:endParaRPr>
          </a:p>
          <a:p>
            <a:pPr indent="271463" algn="just"/>
            <a:r>
              <a:rPr lang="fr-FR" sz="1200" dirty="0">
                <a:latin typeface="+mj-lt"/>
              </a:rPr>
              <a:t>Des manifestations organisées par le comité des fêtes nous attendent. Soyez nombreux à y participer avec joie et bonheur pour tous dans le bien vivre à Borest.</a:t>
            </a:r>
          </a:p>
          <a:p>
            <a:pPr algn="just"/>
            <a:endParaRPr lang="fr-FR" sz="1200" dirty="0">
              <a:latin typeface="+mj-lt"/>
            </a:endParaRPr>
          </a:p>
          <a:p>
            <a:pPr algn="just"/>
            <a:endParaRPr lang="fr-FR" sz="1200" dirty="0">
              <a:latin typeface="+mj-lt"/>
            </a:endParaRPr>
          </a:p>
          <a:p>
            <a:pPr algn="just"/>
            <a:endParaRPr lang="fr-FR" sz="1200" dirty="0">
              <a:latin typeface="+mj-lt"/>
            </a:endParaRPr>
          </a:p>
          <a:p>
            <a:pPr algn="r"/>
            <a:r>
              <a:rPr lang="fr-FR" sz="1200" dirty="0">
                <a:latin typeface="+mj-lt"/>
              </a:rPr>
              <a:t>					</a:t>
            </a:r>
            <a:r>
              <a:rPr lang="fr-FR" sz="1200" b="1" dirty="0">
                <a:latin typeface="+mj-lt"/>
              </a:rPr>
              <a:t>Bruno Sicard</a:t>
            </a:r>
          </a:p>
          <a:p>
            <a:pPr algn="just"/>
            <a:endParaRPr lang="fr-FR" sz="1200" dirty="0">
              <a:latin typeface="+mj-lt"/>
            </a:endParaRPr>
          </a:p>
          <a:p>
            <a:pPr algn="just"/>
            <a:endParaRPr lang="fr-FR" sz="1200" dirty="0">
              <a:latin typeface="+mj-lt"/>
            </a:endParaRPr>
          </a:p>
          <a:p>
            <a:pPr algn="just"/>
            <a:endParaRPr lang="fr-FR" dirty="0">
              <a:latin typeface="+mj-lt"/>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989" y="5733535"/>
            <a:ext cx="3442201" cy="1936238"/>
          </a:xfrm>
          <a:prstGeom prst="rect">
            <a:avLst/>
          </a:prstGeom>
        </p:spPr>
      </p:pic>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1877" y="5739149"/>
            <a:ext cx="3363323" cy="1891870"/>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4274" y="7978786"/>
            <a:ext cx="3955712" cy="2225088"/>
          </a:xfrm>
          <a:prstGeom prst="rect">
            <a:avLst/>
          </a:prstGeom>
        </p:spPr>
      </p:pic>
    </p:spTree>
    <p:extLst>
      <p:ext uri="{BB962C8B-B14F-4D97-AF65-F5344CB8AC3E}">
        <p14:creationId xmlns:p14="http://schemas.microsoft.com/office/powerpoint/2010/main" val="1076228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524C831-EED0-FC64-1573-B6EBB75B51D2}"/>
              </a:ext>
            </a:extLst>
          </p:cNvPr>
          <p:cNvSpPr>
            <a:spLocks noGrp="1"/>
          </p:cNvSpPr>
          <p:nvPr>
            <p:ph type="sldNum" sz="quarter" idx="12"/>
          </p:nvPr>
        </p:nvSpPr>
        <p:spPr/>
        <p:txBody>
          <a:bodyPr/>
          <a:lstStyle/>
          <a:p>
            <a:fld id="{697E920A-E185-421E-8081-1A9B0528DCFE}" type="slidenum">
              <a:rPr lang="fr-FR" smtClean="0"/>
              <a:t>20</a:t>
            </a:fld>
            <a:endParaRPr lang="fr-FR"/>
          </a:p>
        </p:txBody>
      </p:sp>
      <p:sp>
        <p:nvSpPr>
          <p:cNvPr id="3" name="ZoneTexte 2">
            <a:extLst>
              <a:ext uri="{FF2B5EF4-FFF2-40B4-BE49-F238E27FC236}">
                <a16:creationId xmlns:a16="http://schemas.microsoft.com/office/drawing/2014/main" id="{D3599380-C954-7DDA-23D0-9F44E0CF2315}"/>
              </a:ext>
            </a:extLst>
          </p:cNvPr>
          <p:cNvSpPr txBox="1"/>
          <p:nvPr/>
        </p:nvSpPr>
        <p:spPr>
          <a:xfrm>
            <a:off x="585535" y="965871"/>
            <a:ext cx="6507989" cy="5509200"/>
          </a:xfrm>
          <a:prstGeom prst="rect">
            <a:avLst/>
          </a:prstGeom>
          <a:noFill/>
        </p:spPr>
        <p:txBody>
          <a:bodyPr wrap="square" rtlCol="0">
            <a:spAutoFit/>
          </a:bodyPr>
          <a:lstStyle/>
          <a:p>
            <a:pPr algn="just"/>
            <a:r>
              <a:rPr lang="fr-FR" sz="1600" dirty="0">
                <a:latin typeface="+mj-lt"/>
              </a:rPr>
              <a:t>Dans le cadre de la loi APER (Accélération de la Production d’Energies Renouvelables) (n°2023 du 10 mars 2023), nous devons accélérer et simplifier les projets d’implantation pour les producteurs d’énergies renouvelables.</a:t>
            </a:r>
          </a:p>
          <a:p>
            <a:pPr algn="just"/>
            <a:endParaRPr lang="fr-FR" sz="1600" dirty="0">
              <a:latin typeface="+mj-lt"/>
            </a:endParaRPr>
          </a:p>
          <a:p>
            <a:pPr algn="just"/>
            <a:r>
              <a:rPr lang="fr-FR" sz="1600" dirty="0">
                <a:latin typeface="+mj-lt"/>
              </a:rPr>
              <a:t>Pour ceci, nous avons défini en commission des zones d’accélération et d’exclusion de projets susceptibles de pouvoir s’implanter sur notre territoire.</a:t>
            </a:r>
          </a:p>
          <a:p>
            <a:pPr algn="just"/>
            <a:endParaRPr lang="fr-FR" sz="1600" dirty="0">
              <a:latin typeface="+mj-lt"/>
            </a:endParaRPr>
          </a:p>
          <a:p>
            <a:pPr marL="742950" lvl="1" indent="-285750" algn="just">
              <a:buFontTx/>
              <a:buChar char="-"/>
            </a:pPr>
            <a:r>
              <a:rPr lang="fr-FR" sz="1600" dirty="0">
                <a:latin typeface="+mj-lt"/>
              </a:rPr>
              <a:t>Géothermie</a:t>
            </a:r>
          </a:p>
          <a:p>
            <a:pPr marL="742950" lvl="1" indent="-285750" algn="just">
              <a:buFontTx/>
              <a:buChar char="-"/>
            </a:pPr>
            <a:r>
              <a:rPr lang="fr-FR" sz="1600" dirty="0">
                <a:latin typeface="+mj-lt"/>
              </a:rPr>
              <a:t>Solaire thermique</a:t>
            </a:r>
          </a:p>
          <a:p>
            <a:pPr marL="742950" lvl="1" indent="-285750" algn="just">
              <a:buFontTx/>
              <a:buChar char="-"/>
            </a:pPr>
            <a:r>
              <a:rPr lang="fr-FR" sz="1600" dirty="0">
                <a:latin typeface="+mj-lt"/>
              </a:rPr>
              <a:t>Biogaz – bio méthane</a:t>
            </a:r>
          </a:p>
          <a:p>
            <a:pPr marL="742950" lvl="1" indent="-285750" algn="just">
              <a:buFontTx/>
              <a:buChar char="-"/>
            </a:pPr>
            <a:r>
              <a:rPr lang="fr-FR" sz="1600" dirty="0">
                <a:latin typeface="+mj-lt"/>
              </a:rPr>
              <a:t>Solaire photovoltaïque</a:t>
            </a:r>
          </a:p>
          <a:p>
            <a:pPr marL="742950" lvl="1" indent="-285750" algn="just">
              <a:buFontTx/>
              <a:buChar char="-"/>
            </a:pPr>
            <a:r>
              <a:rPr lang="fr-FR" sz="1600" dirty="0">
                <a:latin typeface="+mj-lt"/>
              </a:rPr>
              <a:t>Bois énergie/ biomasse</a:t>
            </a:r>
          </a:p>
          <a:p>
            <a:pPr marL="742950" lvl="1" indent="-285750" algn="just">
              <a:buFontTx/>
              <a:buChar char="-"/>
            </a:pPr>
            <a:r>
              <a:rPr lang="fr-FR" sz="1600" dirty="0">
                <a:latin typeface="+mj-lt"/>
              </a:rPr>
              <a:t>Hydroélectricité</a:t>
            </a:r>
          </a:p>
          <a:p>
            <a:pPr marL="742950" lvl="1" indent="-285750" algn="just">
              <a:buFontTx/>
              <a:buChar char="-"/>
            </a:pPr>
            <a:r>
              <a:rPr lang="fr-FR" sz="1600" dirty="0">
                <a:latin typeface="+mj-lt"/>
              </a:rPr>
              <a:t>Eolienne</a:t>
            </a:r>
          </a:p>
          <a:p>
            <a:pPr algn="just"/>
            <a:endParaRPr lang="fr-FR" sz="1600" dirty="0">
              <a:latin typeface="+mj-lt"/>
            </a:endParaRPr>
          </a:p>
          <a:p>
            <a:pPr algn="just"/>
            <a:endParaRPr lang="fr-FR" sz="1600" dirty="0">
              <a:latin typeface="+mj-lt"/>
            </a:endParaRPr>
          </a:p>
          <a:p>
            <a:pPr algn="just"/>
            <a:r>
              <a:rPr lang="fr-FR" sz="1600" dirty="0">
                <a:latin typeface="+mj-lt"/>
              </a:rPr>
              <a:t>Pour chacune d’entre elles, nous avons retranscrit cette démarche sur une cartographie de notre territoire.</a:t>
            </a:r>
          </a:p>
          <a:p>
            <a:pPr algn="just"/>
            <a:endParaRPr lang="fr-FR" sz="1600" dirty="0">
              <a:latin typeface="+mj-lt"/>
            </a:endParaRPr>
          </a:p>
          <a:p>
            <a:pPr algn="just"/>
            <a:r>
              <a:rPr lang="fr-FR" sz="1600" dirty="0">
                <a:latin typeface="+mj-lt"/>
              </a:rPr>
              <a:t>Ces données sont consultables en mairie jusqu'au 6 juin 2024 pour recevoir vos commentaires.</a:t>
            </a:r>
          </a:p>
        </p:txBody>
      </p:sp>
      <p:sp>
        <p:nvSpPr>
          <p:cNvPr id="5" name="Rectangle à coins arrondis 4">
            <a:extLst>
              <a:ext uri="{FF2B5EF4-FFF2-40B4-BE49-F238E27FC236}">
                <a16:creationId xmlns:a16="http://schemas.microsoft.com/office/drawing/2014/main" id="{A621C909-0D1B-33E2-F702-FDAECBAE639D}"/>
              </a:ext>
            </a:extLst>
          </p:cNvPr>
          <p:cNvSpPr/>
          <p:nvPr/>
        </p:nvSpPr>
        <p:spPr>
          <a:xfrm>
            <a:off x="743491" y="340080"/>
            <a:ext cx="6192078" cy="54665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latin typeface="Algerian"/>
              </a:rPr>
              <a:t>CONCERTATION PUBLIQUE LOI APER</a:t>
            </a:r>
          </a:p>
        </p:txBody>
      </p:sp>
      <p:pic>
        <p:nvPicPr>
          <p:cNvPr id="4" name="Image 3"/>
          <p:cNvPicPr>
            <a:picLocks noChangeAspect="1"/>
          </p:cNvPicPr>
          <p:nvPr/>
        </p:nvPicPr>
        <p:blipFill>
          <a:blip r:embed="rId2"/>
          <a:stretch>
            <a:fillRect/>
          </a:stretch>
        </p:blipFill>
        <p:spPr>
          <a:xfrm>
            <a:off x="3839529" y="2908638"/>
            <a:ext cx="3183443" cy="2032506"/>
          </a:xfrm>
          <a:prstGeom prst="rect">
            <a:avLst/>
          </a:prstGeom>
        </p:spPr>
      </p:pic>
      <p:sp>
        <p:nvSpPr>
          <p:cNvPr id="18" name="Rectangle à coins arrondis 4">
            <a:extLst>
              <a:ext uri="{FF2B5EF4-FFF2-40B4-BE49-F238E27FC236}">
                <a16:creationId xmlns:a16="http://schemas.microsoft.com/office/drawing/2014/main" id="{0073E3D8-663A-A653-3880-A89DC12CF99E}"/>
              </a:ext>
            </a:extLst>
          </p:cNvPr>
          <p:cNvSpPr/>
          <p:nvPr/>
        </p:nvSpPr>
        <p:spPr>
          <a:xfrm>
            <a:off x="743491" y="6658036"/>
            <a:ext cx="6192078" cy="54665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latin typeface="Algerian"/>
              </a:rPr>
              <a:t>AVIS A LA POPULATION</a:t>
            </a:r>
          </a:p>
        </p:txBody>
      </p:sp>
      <p:pic>
        <p:nvPicPr>
          <p:cNvPr id="20" name="Image 19">
            <a:extLst>
              <a:ext uri="{FF2B5EF4-FFF2-40B4-BE49-F238E27FC236}">
                <a16:creationId xmlns:a16="http://schemas.microsoft.com/office/drawing/2014/main" id="{14CDDEC9-D221-A9EA-6150-EA202CCBFB24}"/>
              </a:ext>
            </a:extLst>
          </p:cNvPr>
          <p:cNvPicPr>
            <a:picLocks noChangeAspect="1"/>
          </p:cNvPicPr>
          <p:nvPr/>
        </p:nvPicPr>
        <p:blipFill rotWithShape="1">
          <a:blip r:embed="rId3"/>
          <a:srcRect b="21436"/>
          <a:stretch/>
        </p:blipFill>
        <p:spPr>
          <a:xfrm>
            <a:off x="183647" y="7274841"/>
            <a:ext cx="7192379" cy="2866500"/>
          </a:xfrm>
          <a:prstGeom prst="rect">
            <a:avLst/>
          </a:prstGeom>
        </p:spPr>
      </p:pic>
    </p:spTree>
    <p:extLst>
      <p:ext uri="{BB962C8B-B14F-4D97-AF65-F5344CB8AC3E}">
        <p14:creationId xmlns:p14="http://schemas.microsoft.com/office/powerpoint/2010/main" val="4003193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806262" y="5047943"/>
            <a:ext cx="6192078" cy="54665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latin typeface="Algerian"/>
              </a:rPr>
              <a:t>ETAT CIVIL</a:t>
            </a:r>
          </a:p>
        </p:txBody>
      </p:sp>
      <p:sp>
        <p:nvSpPr>
          <p:cNvPr id="3" name="Rectangle 2"/>
          <p:cNvSpPr/>
          <p:nvPr/>
        </p:nvSpPr>
        <p:spPr>
          <a:xfrm>
            <a:off x="571500" y="1254923"/>
            <a:ext cx="6534149" cy="3902094"/>
          </a:xfrm>
          <a:prstGeom prst="rect">
            <a:avLst/>
          </a:prstGeom>
        </p:spPr>
        <p:txBody>
          <a:bodyPr wrap="square">
            <a:spAutoFit/>
          </a:bodyPr>
          <a:lstStyle/>
          <a:p>
            <a:pPr algn="ctr">
              <a:lnSpc>
                <a:spcPct val="107000"/>
              </a:lnSpc>
              <a:spcAft>
                <a:spcPts val="800"/>
              </a:spcAft>
            </a:pPr>
            <a:r>
              <a:rPr lang="fr-FR" sz="1600" b="1" dirty="0">
                <a:effectLst/>
                <a:latin typeface="+mj-lt"/>
                <a:ea typeface="Calibri" panose="020F0502020204030204" pitchFamily="34" charset="0"/>
                <a:cs typeface="Calibri" panose="020F0502020204030204" pitchFamily="34" charset="0"/>
              </a:rPr>
              <a:t>Prochaines dates 2024 à retenir : </a:t>
            </a:r>
            <a:endParaRPr lang="fr-FR" sz="1600" dirty="0">
              <a:effectLst/>
              <a:latin typeface="+mj-lt"/>
              <a:ea typeface="Calibri" panose="020F0502020204030204" pitchFamily="34" charset="0"/>
              <a:cs typeface="Times New Roman" panose="02020603050405020304" pitchFamily="18" charset="0"/>
            </a:endParaRPr>
          </a:p>
          <a:p>
            <a:pPr algn="ctr">
              <a:lnSpc>
                <a:spcPct val="107000"/>
              </a:lnSpc>
              <a:spcAft>
                <a:spcPts val="800"/>
              </a:spcAft>
            </a:pPr>
            <a:r>
              <a:rPr lang="fr-FR" sz="1600" dirty="0">
                <a:effectLst/>
                <a:latin typeface="+mj-lt"/>
                <a:ea typeface="Calibri" panose="020F0502020204030204" pitchFamily="34" charset="0"/>
                <a:cs typeface="Calibri" panose="020F0502020204030204" pitchFamily="34" charset="0"/>
              </a:rPr>
              <a:t>Surveillez vos boites aux lettres pour les informations plus précises pour chaque date</a:t>
            </a:r>
          </a:p>
          <a:p>
            <a:pPr algn="ctr">
              <a:lnSpc>
                <a:spcPct val="107000"/>
              </a:lnSpc>
              <a:spcAft>
                <a:spcPts val="800"/>
              </a:spcAft>
            </a:pPr>
            <a:r>
              <a:rPr lang="fr-FR" sz="1600" dirty="0">
                <a:effectLst/>
                <a:latin typeface="+mj-lt"/>
                <a:ea typeface="Calibri" panose="020F0502020204030204" pitchFamily="34" charset="0"/>
                <a:cs typeface="Calibri" panose="020F0502020204030204" pitchFamily="34" charset="0"/>
              </a:rPr>
              <a:t> </a:t>
            </a:r>
            <a:r>
              <a:rPr lang="fr-FR" sz="1600" b="1" dirty="0">
                <a:effectLst/>
                <a:latin typeface="+mj-lt"/>
                <a:ea typeface="Calibri" panose="020F0502020204030204" pitchFamily="34" charset="0"/>
                <a:cs typeface="Calibri" panose="020F0502020204030204" pitchFamily="34" charset="0"/>
              </a:rPr>
              <a:t>Elections européennes: 9 juin préau de l’école</a:t>
            </a:r>
          </a:p>
          <a:p>
            <a:pPr algn="ctr">
              <a:lnSpc>
                <a:spcPct val="107000"/>
              </a:lnSpc>
              <a:spcAft>
                <a:spcPts val="800"/>
              </a:spcAft>
            </a:pPr>
            <a:r>
              <a:rPr lang="fr-FR" sz="1600" b="1" dirty="0">
                <a:effectLst/>
                <a:latin typeface="+mj-lt"/>
                <a:ea typeface="Calibri" panose="020F0502020204030204" pitchFamily="34" charset="0"/>
                <a:cs typeface="Times New Roman" panose="02020603050405020304" pitchFamily="18" charset="0"/>
              </a:rPr>
              <a:t>Fête des écoles : 22 juin</a:t>
            </a:r>
          </a:p>
          <a:p>
            <a:pPr algn="ctr">
              <a:lnSpc>
                <a:spcPct val="107000"/>
              </a:lnSpc>
              <a:spcAft>
                <a:spcPts val="800"/>
              </a:spcAft>
            </a:pPr>
            <a:r>
              <a:rPr lang="fr-FR" sz="1600" b="1" dirty="0">
                <a:latin typeface="+mj-lt"/>
                <a:ea typeface="Calibri" panose="020F0502020204030204" pitchFamily="34" charset="0"/>
                <a:cs typeface="Times New Roman" panose="02020603050405020304" pitchFamily="18" charset="0"/>
              </a:rPr>
              <a:t>Fête du village : 29 et 30 juin</a:t>
            </a:r>
          </a:p>
          <a:p>
            <a:pPr algn="ctr">
              <a:lnSpc>
                <a:spcPct val="107000"/>
              </a:lnSpc>
              <a:spcAft>
                <a:spcPts val="800"/>
              </a:spcAft>
            </a:pPr>
            <a:r>
              <a:rPr lang="fr-FR" sz="1600" b="1" dirty="0">
                <a:effectLst/>
                <a:latin typeface="+mj-lt"/>
                <a:ea typeface="Calibri" panose="020F0502020204030204" pitchFamily="34" charset="0"/>
                <a:cs typeface="Times New Roman" panose="02020603050405020304" pitchFamily="18" charset="0"/>
              </a:rPr>
              <a:t>Brocante : 8 septembre</a:t>
            </a:r>
          </a:p>
          <a:p>
            <a:pPr algn="ctr">
              <a:lnSpc>
                <a:spcPct val="107000"/>
              </a:lnSpc>
              <a:spcAft>
                <a:spcPts val="800"/>
              </a:spcAft>
            </a:pPr>
            <a:endParaRPr lang="fr-FR" sz="1600" b="1" dirty="0">
              <a:latin typeface="+mj-lt"/>
              <a:ea typeface="Calibri" panose="020F0502020204030204" pitchFamily="34" charset="0"/>
              <a:cs typeface="Times New Roman" panose="02020603050405020304" pitchFamily="18" charset="0"/>
            </a:endParaRPr>
          </a:p>
          <a:p>
            <a:pPr algn="ctr">
              <a:lnSpc>
                <a:spcPct val="107000"/>
              </a:lnSpc>
              <a:spcAft>
                <a:spcPts val="800"/>
              </a:spcAft>
            </a:pPr>
            <a:r>
              <a:rPr lang="fr-FR" sz="1600" b="1" dirty="0">
                <a:effectLst/>
                <a:latin typeface="+mj-lt"/>
                <a:ea typeface="Calibri" panose="020F0502020204030204" pitchFamily="34" charset="0"/>
                <a:cs typeface="Times New Roman" panose="02020603050405020304" pitchFamily="18" charset="0"/>
              </a:rPr>
              <a:t>Et autour de chez nous</a:t>
            </a:r>
          </a:p>
          <a:p>
            <a:pPr algn="ctr">
              <a:lnSpc>
                <a:spcPct val="107000"/>
              </a:lnSpc>
              <a:spcAft>
                <a:spcPts val="800"/>
              </a:spcAft>
            </a:pPr>
            <a:r>
              <a:rPr lang="fr-FR" sz="1600" b="1" dirty="0">
                <a:latin typeface="+mj-lt"/>
                <a:ea typeface="Calibri" panose="020F0502020204030204" pitchFamily="34" charset="0"/>
                <a:cs typeface="Times New Roman" panose="02020603050405020304" pitchFamily="18" charset="0"/>
              </a:rPr>
              <a:t>Journée de la Rose: 7, 8 et 9 juin</a:t>
            </a:r>
            <a:endParaRPr lang="fr-FR" sz="1600" dirty="0">
              <a:effectLst/>
              <a:latin typeface="+mj-lt"/>
              <a:ea typeface="Calibri" panose="020F0502020204030204" pitchFamily="34" charset="0"/>
              <a:cs typeface="Times New Roman" panose="02020603050405020304" pitchFamily="18" charset="0"/>
            </a:endParaRPr>
          </a:p>
          <a:p>
            <a:pPr algn="ctr">
              <a:lnSpc>
                <a:spcPct val="107000"/>
              </a:lnSpc>
              <a:spcAft>
                <a:spcPts val="800"/>
              </a:spcAft>
            </a:pPr>
            <a:r>
              <a:rPr lang="fr-FR" sz="1600" b="1" dirty="0">
                <a:solidFill>
                  <a:srgbClr val="FF0000"/>
                </a:solidFill>
                <a:effectLst/>
                <a:latin typeface="+mj-lt"/>
                <a:ea typeface="Calibri" panose="020F0502020204030204" pitchFamily="34" charset="0"/>
                <a:cs typeface="Calibri" panose="020F0502020204030204" pitchFamily="34" charset="0"/>
              </a:rPr>
              <a:t> </a:t>
            </a:r>
            <a:endParaRPr lang="fr-FR" sz="1600" dirty="0">
              <a:effectLst/>
              <a:latin typeface="+mj-lt"/>
              <a:ea typeface="Calibri" panose="020F0502020204030204" pitchFamily="34" charset="0"/>
              <a:cs typeface="Times New Roman" panose="02020603050405020304" pitchFamily="18" charset="0"/>
            </a:endParaRPr>
          </a:p>
        </p:txBody>
      </p:sp>
      <p:sp>
        <p:nvSpPr>
          <p:cNvPr id="4" name="Rectangle à coins arrondis 3"/>
          <p:cNvSpPr/>
          <p:nvPr/>
        </p:nvSpPr>
        <p:spPr>
          <a:xfrm>
            <a:off x="787212" y="609293"/>
            <a:ext cx="6192078" cy="54665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latin typeface="Algerian"/>
              </a:rPr>
              <a:t>A VOS AGENDAS</a:t>
            </a:r>
          </a:p>
        </p:txBody>
      </p:sp>
      <p:sp>
        <p:nvSpPr>
          <p:cNvPr id="5" name="Rectangle 4"/>
          <p:cNvSpPr/>
          <p:nvPr/>
        </p:nvSpPr>
        <p:spPr>
          <a:xfrm>
            <a:off x="609600" y="5823923"/>
            <a:ext cx="6476999" cy="1442254"/>
          </a:xfrm>
          <a:prstGeom prst="rect">
            <a:avLst/>
          </a:prstGeom>
        </p:spPr>
        <p:txBody>
          <a:bodyPr wrap="square">
            <a:spAutoFit/>
          </a:bodyPr>
          <a:lstStyle/>
          <a:p>
            <a:pPr algn="ctr">
              <a:lnSpc>
                <a:spcPct val="107000"/>
              </a:lnSpc>
              <a:spcAft>
                <a:spcPts val="800"/>
              </a:spcAft>
            </a:pPr>
            <a:r>
              <a:rPr lang="fr-FR" sz="1600" b="1" dirty="0">
                <a:latin typeface="+mj-lt"/>
                <a:ea typeface="Calibri" panose="020F0502020204030204" pitchFamily="34" charset="0"/>
                <a:cs typeface="Times New Roman" panose="02020603050405020304" pitchFamily="18" charset="0"/>
              </a:rPr>
              <a:t>Décès </a:t>
            </a:r>
            <a:r>
              <a:rPr lang="fr-FR" sz="1600" dirty="0">
                <a:latin typeface="+mj-lt"/>
                <a:ea typeface="Calibri" panose="020F0502020204030204" pitchFamily="34" charset="0"/>
                <a:cs typeface="Times New Roman" panose="02020603050405020304" pitchFamily="18" charset="0"/>
              </a:rPr>
              <a:t>:</a:t>
            </a:r>
          </a:p>
          <a:p>
            <a:pPr algn="ctr">
              <a:lnSpc>
                <a:spcPct val="107000"/>
              </a:lnSpc>
              <a:spcAft>
                <a:spcPts val="800"/>
              </a:spcAft>
            </a:pPr>
            <a:r>
              <a:rPr lang="fr-FR" sz="1600" dirty="0">
                <a:latin typeface="+mj-lt"/>
                <a:ea typeface="Calibri" panose="020F0502020204030204" pitchFamily="34" charset="0"/>
                <a:cs typeface="Times New Roman" panose="02020603050405020304" pitchFamily="18" charset="0"/>
              </a:rPr>
              <a:t>Roger Payen le 8 décembre 2023</a:t>
            </a:r>
          </a:p>
          <a:p>
            <a:pPr algn="ctr">
              <a:lnSpc>
                <a:spcPct val="107000"/>
              </a:lnSpc>
              <a:spcAft>
                <a:spcPts val="800"/>
              </a:spcAft>
            </a:pPr>
            <a:r>
              <a:rPr lang="fr-FR" sz="1600" dirty="0">
                <a:latin typeface="+mj-lt"/>
                <a:ea typeface="Calibri" panose="020F0502020204030204" pitchFamily="34" charset="0"/>
                <a:cs typeface="Times New Roman" panose="02020603050405020304" pitchFamily="18" charset="0"/>
              </a:rPr>
              <a:t>Hélène </a:t>
            </a:r>
            <a:r>
              <a:rPr lang="fr-FR" sz="1600" dirty="0" err="1">
                <a:latin typeface="+mj-lt"/>
                <a:ea typeface="Calibri" panose="020F0502020204030204" pitchFamily="34" charset="0"/>
                <a:cs typeface="Times New Roman" panose="02020603050405020304" pitchFamily="18" charset="0"/>
              </a:rPr>
              <a:t>Merlotti</a:t>
            </a:r>
            <a:r>
              <a:rPr lang="fr-FR" sz="1600" dirty="0">
                <a:latin typeface="+mj-lt"/>
                <a:ea typeface="Calibri" panose="020F0502020204030204" pitchFamily="34" charset="0"/>
                <a:cs typeface="Times New Roman" panose="02020603050405020304" pitchFamily="18" charset="0"/>
              </a:rPr>
              <a:t> née Bacot le 22 mars 2024</a:t>
            </a:r>
          </a:p>
          <a:p>
            <a:pPr algn="ctr">
              <a:lnSpc>
                <a:spcPct val="107000"/>
              </a:lnSpc>
              <a:spcAft>
                <a:spcPts val="800"/>
              </a:spcAft>
            </a:pPr>
            <a:endParaRPr lang="fr-FR" sz="1600" dirty="0">
              <a:latin typeface="+mj-lt"/>
              <a:ea typeface="Calibri" panose="020F0502020204030204" pitchFamily="34" charset="0"/>
              <a:cs typeface="Times New Roman" panose="02020603050405020304" pitchFamily="18" charset="0"/>
            </a:endParaRPr>
          </a:p>
        </p:txBody>
      </p:sp>
      <p:pic>
        <p:nvPicPr>
          <p:cNvPr id="1026" name="Picture 2" descr="Coeur de ruban - Photo">
            <a:extLst>
              <a:ext uri="{FF2B5EF4-FFF2-40B4-BE49-F238E27FC236}">
                <a16:creationId xmlns:a16="http://schemas.microsoft.com/office/drawing/2014/main" id="{FAC45924-95B4-E3F8-0690-17F26E740C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855" b="17335"/>
          <a:stretch/>
        </p:blipFill>
        <p:spPr bwMode="auto">
          <a:xfrm>
            <a:off x="519728" y="8801405"/>
            <a:ext cx="3270466" cy="1565692"/>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numéro de diapositive 5"/>
          <p:cNvSpPr>
            <a:spLocks noGrp="1"/>
          </p:cNvSpPr>
          <p:nvPr>
            <p:ph type="sldNum" sz="quarter" idx="12"/>
          </p:nvPr>
        </p:nvSpPr>
        <p:spPr/>
        <p:txBody>
          <a:bodyPr/>
          <a:lstStyle/>
          <a:p>
            <a:fld id="{697E920A-E185-421E-8081-1A9B0528DCFE}" type="slidenum">
              <a:rPr lang="fr-FR" smtClean="0"/>
              <a:t>21</a:t>
            </a:fld>
            <a:endParaRPr lang="fr-FR"/>
          </a:p>
        </p:txBody>
      </p:sp>
    </p:spTree>
    <p:extLst>
      <p:ext uri="{BB962C8B-B14F-4D97-AF65-F5344CB8AC3E}">
        <p14:creationId xmlns:p14="http://schemas.microsoft.com/office/powerpoint/2010/main" val="2791409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A814B0C-5C4D-B555-37C4-4EC1C25E4229}"/>
              </a:ext>
            </a:extLst>
          </p:cNvPr>
          <p:cNvSpPr>
            <a:spLocks noGrp="1"/>
          </p:cNvSpPr>
          <p:nvPr>
            <p:ph type="sldNum" sz="quarter" idx="12"/>
          </p:nvPr>
        </p:nvSpPr>
        <p:spPr/>
        <p:txBody>
          <a:bodyPr/>
          <a:lstStyle/>
          <a:p>
            <a:fld id="{697E920A-E185-421E-8081-1A9B0528DCFE}" type="slidenum">
              <a:rPr lang="fr-FR" smtClean="0"/>
              <a:t>22</a:t>
            </a:fld>
            <a:endParaRPr lang="fr-FR"/>
          </a:p>
        </p:txBody>
      </p:sp>
      <p:sp>
        <p:nvSpPr>
          <p:cNvPr id="4" name="Rectangle à coins arrondis 3">
            <a:extLst>
              <a:ext uri="{FF2B5EF4-FFF2-40B4-BE49-F238E27FC236}">
                <a16:creationId xmlns:a16="http://schemas.microsoft.com/office/drawing/2014/main" id="{A621C909-0D1B-33E2-F702-FDAECBAE639D}"/>
              </a:ext>
            </a:extLst>
          </p:cNvPr>
          <p:cNvSpPr/>
          <p:nvPr/>
        </p:nvSpPr>
        <p:spPr>
          <a:xfrm>
            <a:off x="787212" y="609293"/>
            <a:ext cx="6192078" cy="54665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latin typeface="Algerian"/>
              </a:rPr>
              <a:t>TRIBUNE LIBRE</a:t>
            </a:r>
          </a:p>
        </p:txBody>
      </p:sp>
      <p:pic>
        <p:nvPicPr>
          <p:cNvPr id="8" name="Image 7"/>
          <p:cNvPicPr>
            <a:picLocks noChangeAspect="1"/>
          </p:cNvPicPr>
          <p:nvPr/>
        </p:nvPicPr>
        <p:blipFill>
          <a:blip r:embed="rId2"/>
          <a:stretch>
            <a:fillRect/>
          </a:stretch>
        </p:blipFill>
        <p:spPr>
          <a:xfrm>
            <a:off x="750886" y="1302543"/>
            <a:ext cx="6221413" cy="8877901"/>
          </a:xfrm>
          <a:prstGeom prst="rect">
            <a:avLst/>
          </a:prstGeom>
        </p:spPr>
      </p:pic>
    </p:spTree>
    <p:extLst>
      <p:ext uri="{BB962C8B-B14F-4D97-AF65-F5344CB8AC3E}">
        <p14:creationId xmlns:p14="http://schemas.microsoft.com/office/powerpoint/2010/main" val="3471131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FACE578-78A3-D74C-BC59-F32F2DB81D20}"/>
              </a:ext>
            </a:extLst>
          </p:cNvPr>
          <p:cNvSpPr>
            <a:spLocks noGrp="1"/>
          </p:cNvSpPr>
          <p:nvPr>
            <p:ph type="sldNum" sz="quarter" idx="12"/>
          </p:nvPr>
        </p:nvSpPr>
        <p:spPr/>
        <p:txBody>
          <a:bodyPr/>
          <a:lstStyle/>
          <a:p>
            <a:fld id="{697E920A-E185-421E-8081-1A9B0528DCFE}" type="slidenum">
              <a:rPr lang="fr-FR" smtClean="0"/>
              <a:t>23</a:t>
            </a:fld>
            <a:endParaRPr lang="fr-FR"/>
          </a:p>
        </p:txBody>
      </p:sp>
      <p:sp>
        <p:nvSpPr>
          <p:cNvPr id="3" name="ZoneTexte 2">
            <a:extLst>
              <a:ext uri="{FF2B5EF4-FFF2-40B4-BE49-F238E27FC236}">
                <a16:creationId xmlns:a16="http://schemas.microsoft.com/office/drawing/2014/main" id="{B2C7F2E0-6016-C868-F072-96CB506BE737}"/>
              </a:ext>
            </a:extLst>
          </p:cNvPr>
          <p:cNvSpPr txBox="1"/>
          <p:nvPr/>
        </p:nvSpPr>
        <p:spPr>
          <a:xfrm>
            <a:off x="329207" y="1192696"/>
            <a:ext cx="6821101" cy="8217634"/>
          </a:xfrm>
          <a:prstGeom prst="rect">
            <a:avLst/>
          </a:prstGeom>
          <a:noFill/>
        </p:spPr>
        <p:txBody>
          <a:bodyPr wrap="square" rtlCol="0">
            <a:spAutoFit/>
          </a:bodyPr>
          <a:lstStyle/>
          <a:p>
            <a:pPr algn="ctr"/>
            <a:r>
              <a:rPr lang="fr-FR" sz="1600" b="1" dirty="0">
                <a:effectLst/>
                <a:latin typeface="+mj-lt"/>
                <a:ea typeface="Arial" panose="020B0604020202020204" pitchFamily="34" charset="0"/>
                <a:cs typeface="Times New Roman" panose="02020603050405020304" pitchFamily="18" charset="0"/>
              </a:rPr>
              <a:t>Chaalis, un joyau à (re)découvrir</a:t>
            </a:r>
          </a:p>
          <a:p>
            <a:pPr algn="ctr"/>
            <a:endParaRPr lang="fr-FR" sz="1600" b="1" dirty="0">
              <a:effectLst/>
              <a:latin typeface="+mj-lt"/>
              <a:ea typeface="Arial" panose="020B0604020202020204" pitchFamily="34" charset="0"/>
              <a:cs typeface="Times New Roman" panose="02020603050405020304" pitchFamily="18" charset="0"/>
            </a:endParaRPr>
          </a:p>
          <a:p>
            <a:pPr algn="ctr"/>
            <a:endParaRPr lang="fr-FR" sz="1600" b="1" dirty="0">
              <a:latin typeface="+mj-lt"/>
              <a:ea typeface="Arial" panose="020B0604020202020204" pitchFamily="34" charset="0"/>
              <a:cs typeface="Times New Roman" panose="02020603050405020304" pitchFamily="18" charset="0"/>
            </a:endParaRPr>
          </a:p>
          <a:p>
            <a:pPr algn="ctr"/>
            <a:endParaRPr lang="fr-FR" sz="1600" b="1" dirty="0">
              <a:effectLst/>
              <a:latin typeface="+mj-lt"/>
              <a:ea typeface="Arial" panose="020B0604020202020204" pitchFamily="34" charset="0"/>
              <a:cs typeface="Times New Roman" panose="02020603050405020304" pitchFamily="18" charset="0"/>
            </a:endParaRPr>
          </a:p>
          <a:p>
            <a:pPr algn="ctr"/>
            <a:endParaRPr lang="fr-FR" sz="1600" b="1" dirty="0">
              <a:latin typeface="+mj-lt"/>
              <a:ea typeface="Arial" panose="020B0604020202020204" pitchFamily="34" charset="0"/>
              <a:cs typeface="Times New Roman" panose="02020603050405020304" pitchFamily="18" charset="0"/>
            </a:endParaRPr>
          </a:p>
          <a:p>
            <a:pPr algn="ctr"/>
            <a:endParaRPr lang="fr-FR" sz="1600" b="1" dirty="0">
              <a:latin typeface="+mj-lt"/>
              <a:ea typeface="Arial" panose="020B0604020202020204" pitchFamily="34" charset="0"/>
              <a:cs typeface="Times New Roman" panose="02020603050405020304" pitchFamily="18" charset="0"/>
            </a:endParaRPr>
          </a:p>
          <a:p>
            <a:pPr algn="ctr"/>
            <a:endParaRPr lang="fr-FR" sz="1600" b="1" dirty="0">
              <a:effectLst/>
              <a:latin typeface="+mj-lt"/>
              <a:ea typeface="Arial" panose="020B0604020202020204" pitchFamily="34" charset="0"/>
              <a:cs typeface="Times New Roman" panose="02020603050405020304" pitchFamily="18" charset="0"/>
            </a:endParaRPr>
          </a:p>
          <a:p>
            <a:pPr algn="ctr"/>
            <a:endParaRPr lang="fr-FR" sz="1600" b="1" dirty="0">
              <a:latin typeface="+mj-lt"/>
              <a:ea typeface="Arial" panose="020B0604020202020204" pitchFamily="34" charset="0"/>
              <a:cs typeface="Times New Roman" panose="02020603050405020304" pitchFamily="18" charset="0"/>
            </a:endParaRPr>
          </a:p>
          <a:p>
            <a:pPr algn="ctr"/>
            <a:endParaRPr lang="fr-FR" sz="1600" b="1" dirty="0">
              <a:effectLst/>
              <a:latin typeface="+mj-lt"/>
              <a:ea typeface="Arial" panose="020B0604020202020204" pitchFamily="34" charset="0"/>
              <a:cs typeface="Times New Roman" panose="02020603050405020304" pitchFamily="18" charset="0"/>
            </a:endParaRPr>
          </a:p>
          <a:p>
            <a:pPr algn="ctr"/>
            <a:endParaRPr lang="fr-FR" sz="1600" b="1" dirty="0">
              <a:effectLst/>
              <a:latin typeface="+mj-lt"/>
              <a:ea typeface="Arial" panose="020B0604020202020204" pitchFamily="34" charset="0"/>
              <a:cs typeface="Times New Roman" panose="02020603050405020304" pitchFamily="18" charset="0"/>
            </a:endParaRPr>
          </a:p>
          <a:p>
            <a:pPr algn="ctr"/>
            <a:endParaRPr lang="fr-FR" sz="1600" b="1" dirty="0">
              <a:latin typeface="+mj-lt"/>
              <a:ea typeface="Arial" panose="020B0604020202020204" pitchFamily="34" charset="0"/>
              <a:cs typeface="Times New Roman" panose="02020603050405020304" pitchFamily="18" charset="0"/>
            </a:endParaRPr>
          </a:p>
          <a:p>
            <a:pPr algn="ctr"/>
            <a:endParaRPr lang="fr-FR" sz="1600" b="1" dirty="0">
              <a:effectLst/>
              <a:latin typeface="+mj-lt"/>
              <a:ea typeface="Arial" panose="020B0604020202020204" pitchFamily="34" charset="0"/>
              <a:cs typeface="Times New Roman" panose="02020603050405020304" pitchFamily="18" charset="0"/>
            </a:endParaRPr>
          </a:p>
          <a:p>
            <a:pPr algn="ctr"/>
            <a:endParaRPr lang="fr-FR" sz="1600" b="1" dirty="0">
              <a:latin typeface="+mj-lt"/>
              <a:ea typeface="Arial" panose="020B0604020202020204" pitchFamily="34" charset="0"/>
              <a:cs typeface="Times New Roman" panose="02020603050405020304" pitchFamily="18" charset="0"/>
            </a:endParaRPr>
          </a:p>
          <a:p>
            <a:pPr algn="ctr"/>
            <a:endParaRPr lang="fr-FR" sz="1600" b="1" dirty="0">
              <a:effectLst/>
              <a:latin typeface="+mj-lt"/>
              <a:ea typeface="Arial" panose="020B0604020202020204" pitchFamily="34" charset="0"/>
              <a:cs typeface="Times New Roman" panose="02020603050405020304" pitchFamily="18" charset="0"/>
            </a:endParaRPr>
          </a:p>
          <a:p>
            <a:pPr algn="ctr"/>
            <a:endParaRPr lang="fr-FR" sz="1600" b="1" dirty="0">
              <a:latin typeface="+mj-lt"/>
              <a:ea typeface="Arial" panose="020B0604020202020204" pitchFamily="34" charset="0"/>
              <a:cs typeface="Times New Roman" panose="02020603050405020304" pitchFamily="18" charset="0"/>
            </a:endParaRPr>
          </a:p>
          <a:p>
            <a:pPr algn="ctr"/>
            <a:endParaRPr lang="fr-FR" sz="1600" b="1" dirty="0">
              <a:effectLst/>
              <a:latin typeface="+mj-lt"/>
              <a:ea typeface="Arial" panose="020B0604020202020204" pitchFamily="34" charset="0"/>
              <a:cs typeface="Times New Roman" panose="02020603050405020304" pitchFamily="18" charset="0"/>
            </a:endParaRPr>
          </a:p>
          <a:p>
            <a:pPr algn="ctr"/>
            <a:endParaRPr lang="fr-FR" sz="1600" b="1" dirty="0">
              <a:effectLst/>
              <a:latin typeface="+mj-lt"/>
              <a:ea typeface="Arial" panose="020B0604020202020204" pitchFamily="34" charset="0"/>
              <a:cs typeface="Times New Roman" panose="02020603050405020304" pitchFamily="18" charset="0"/>
            </a:endParaRPr>
          </a:p>
          <a:p>
            <a:pPr algn="just"/>
            <a:r>
              <a:rPr lang="fr-FR" sz="1600" dirty="0">
                <a:effectLst/>
                <a:latin typeface="+mj-lt"/>
                <a:ea typeface="Arial" panose="020B0604020202020204" pitchFamily="34" charset="0"/>
                <a:cs typeface="Times New Roman" panose="02020603050405020304" pitchFamily="18" charset="0"/>
              </a:rPr>
              <a:t> </a:t>
            </a:r>
          </a:p>
          <a:p>
            <a:pPr algn="just"/>
            <a:r>
              <a:rPr lang="fr-FR" sz="1600" dirty="0">
                <a:effectLst/>
                <a:latin typeface="+mj-lt"/>
                <a:ea typeface="Arial" panose="020B0604020202020204" pitchFamily="34" charset="0"/>
                <a:cs typeface="Times New Roman" panose="02020603050405020304" pitchFamily="18" charset="0"/>
              </a:rPr>
              <a:t>On réduit souvent Chaalis à une ruine au fond d’une jolie perspective, que l’on aperçoit furtivement en passant aux abords de la Mer de Sable. Et pourtant, ce site exceptionnel recèle bien des merveilles.</a:t>
            </a:r>
          </a:p>
          <a:p>
            <a:pPr algn="just"/>
            <a:r>
              <a:rPr lang="fr-FR" sz="1600" dirty="0">
                <a:effectLst/>
                <a:latin typeface="+mj-lt"/>
                <a:ea typeface="Arial" panose="020B0604020202020204" pitchFamily="34" charset="0"/>
                <a:cs typeface="Times New Roman" panose="02020603050405020304" pitchFamily="18" charset="0"/>
              </a:rPr>
              <a:t> </a:t>
            </a:r>
          </a:p>
          <a:p>
            <a:pPr algn="just"/>
            <a:r>
              <a:rPr lang="fr-FR" sz="1600" dirty="0">
                <a:effectLst/>
                <a:latin typeface="+mj-lt"/>
                <a:ea typeface="Arial" panose="020B0604020202020204" pitchFamily="34" charset="0"/>
                <a:cs typeface="Times New Roman" panose="02020603050405020304" pitchFamily="18" charset="0"/>
              </a:rPr>
              <a:t>L’abbaye royale de Chaalis a été fondée en 1136 par le roi Louis VI en mémoire de son cousin Charles Le Bon, Comte de Flandre. Assassiné à Bruges 10 ans plus tôt alors qu’il tentait d’éviter des opérations de spéculation sur le grain qui affamaient son peuple, ce véritable Robin des bois est devenu très populaire à travers les siècles. Il est même béatifié en 1883 par le pape Léon XIII !</a:t>
            </a:r>
          </a:p>
          <a:p>
            <a:pPr algn="just"/>
            <a:r>
              <a:rPr lang="fr-FR" sz="1600" dirty="0">
                <a:effectLst/>
                <a:latin typeface="+mj-lt"/>
                <a:ea typeface="Arial" panose="020B0604020202020204" pitchFamily="34" charset="0"/>
                <a:cs typeface="Times New Roman" panose="02020603050405020304" pitchFamily="18" charset="0"/>
              </a:rPr>
              <a:t> </a:t>
            </a:r>
          </a:p>
          <a:p>
            <a:pPr algn="just"/>
            <a:r>
              <a:rPr lang="fr-FR" sz="1600" dirty="0">
                <a:effectLst/>
                <a:latin typeface="+mj-lt"/>
                <a:ea typeface="Arial" panose="020B0604020202020204" pitchFamily="34" charset="0"/>
                <a:cs typeface="Times New Roman" panose="02020603050405020304" pitchFamily="18" charset="0"/>
              </a:rPr>
              <a:t>Louis VI ne choisit pas par hasard Chaalis, qui se trouve au cœur du domaine royal, à proximité de Senlis, Ver-sur-Launette et Béthisy-Saint-Pierre où le souverain possède des palais. Ce dernier confie l’abbaye à des moines cisterciens (terme provenant de l’abbaye de Cîteaux), qui suivent deux grands principes dans leur vie religieuse : la prière et le travail.</a:t>
            </a:r>
          </a:p>
        </p:txBody>
      </p:sp>
      <p:pic>
        <p:nvPicPr>
          <p:cNvPr id="4" name="Image 3">
            <a:extLst>
              <a:ext uri="{FF2B5EF4-FFF2-40B4-BE49-F238E27FC236}">
                <a16:creationId xmlns:a16="http://schemas.microsoft.com/office/drawing/2014/main" id="{E30A7651-1A41-DDF8-BCC6-6CA72AFD57D7}"/>
              </a:ext>
            </a:extLst>
          </p:cNvPr>
          <p:cNvPicPr/>
          <p:nvPr/>
        </p:nvPicPr>
        <p:blipFill>
          <a:blip r:embed="rId2"/>
          <a:stretch>
            <a:fillRect/>
          </a:stretch>
        </p:blipFill>
        <p:spPr>
          <a:xfrm>
            <a:off x="188497" y="140148"/>
            <a:ext cx="2512695" cy="869950"/>
          </a:xfrm>
          <a:prstGeom prst="rect">
            <a:avLst/>
          </a:prstGeom>
          <a:noFill/>
          <a:ln>
            <a:noFill/>
            <a:prstDash/>
          </a:ln>
        </p:spPr>
      </p:pic>
      <p:pic>
        <p:nvPicPr>
          <p:cNvPr id="6" name="Image 5" descr="Une image contenant herbe, plein air, arbre, plante&#10;&#10;Description générée automatiquement">
            <a:extLst>
              <a:ext uri="{FF2B5EF4-FFF2-40B4-BE49-F238E27FC236}">
                <a16:creationId xmlns:a16="http://schemas.microsoft.com/office/drawing/2014/main" id="{A1F4C88D-BAF3-9872-4D56-70FFF1B976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767" y="1735129"/>
            <a:ext cx="5420140" cy="3610777"/>
          </a:xfrm>
          <a:prstGeom prst="rect">
            <a:avLst/>
          </a:prstGeom>
        </p:spPr>
      </p:pic>
    </p:spTree>
    <p:extLst>
      <p:ext uri="{BB962C8B-B14F-4D97-AF65-F5344CB8AC3E}">
        <p14:creationId xmlns:p14="http://schemas.microsoft.com/office/powerpoint/2010/main" val="1613280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121A9B0-E370-CF44-DD59-1C6919671E96}"/>
              </a:ext>
            </a:extLst>
          </p:cNvPr>
          <p:cNvSpPr>
            <a:spLocks noGrp="1"/>
          </p:cNvSpPr>
          <p:nvPr>
            <p:ph type="sldNum" sz="quarter" idx="12"/>
          </p:nvPr>
        </p:nvSpPr>
        <p:spPr/>
        <p:txBody>
          <a:bodyPr/>
          <a:lstStyle/>
          <a:p>
            <a:fld id="{697E920A-E185-421E-8081-1A9B0528DCFE}" type="slidenum">
              <a:rPr lang="fr-FR" smtClean="0"/>
              <a:t>24</a:t>
            </a:fld>
            <a:endParaRPr lang="fr-FR"/>
          </a:p>
        </p:txBody>
      </p:sp>
      <p:sp>
        <p:nvSpPr>
          <p:cNvPr id="3" name="ZoneTexte 2">
            <a:extLst>
              <a:ext uri="{FF2B5EF4-FFF2-40B4-BE49-F238E27FC236}">
                <a16:creationId xmlns:a16="http://schemas.microsoft.com/office/drawing/2014/main" id="{5CA9E726-F97C-90B9-0338-0EA54E73AA07}"/>
              </a:ext>
            </a:extLst>
          </p:cNvPr>
          <p:cNvSpPr txBox="1"/>
          <p:nvPr/>
        </p:nvSpPr>
        <p:spPr>
          <a:xfrm>
            <a:off x="440798" y="1184007"/>
            <a:ext cx="6679530" cy="8217634"/>
          </a:xfrm>
          <a:prstGeom prst="rect">
            <a:avLst/>
          </a:prstGeom>
          <a:noFill/>
        </p:spPr>
        <p:txBody>
          <a:bodyPr wrap="square" rtlCol="0">
            <a:spAutoFit/>
          </a:bodyPr>
          <a:lstStyle/>
          <a:p>
            <a:pPr algn="just"/>
            <a:r>
              <a:rPr lang="fr-FR" sz="1600" dirty="0">
                <a:effectLst/>
                <a:latin typeface="+mj-lt"/>
                <a:ea typeface="Arial" panose="020B0604020202020204" pitchFamily="34" charset="0"/>
                <a:cs typeface="Times New Roman" panose="02020603050405020304" pitchFamily="18" charset="0"/>
              </a:rPr>
              <a:t>A Chaalis, les moines vont édifier une église monumentale, dont une grande partie des matériaux de construction provient des carrières de Borest. A l’église est adossé un cloître, lui-même entouré de nombreux bâtiments aujourd’hui disparus : moulins, granges, habitations, prison... L’activité économique des moines de Chaalis va considérablement structurer notre paysage, qui n’a quasiment pas changé depuis 900 ans. Ce sont en effet les moines qui défrichent les terres s’étendant de Senlis à Crépy, et qui les mettent en culture. La grange de Fourcheret ou le pressoir de La </a:t>
            </a:r>
            <a:r>
              <a:rPr lang="fr-FR" sz="1600" dirty="0" err="1">
                <a:effectLst/>
                <a:latin typeface="+mj-lt"/>
                <a:ea typeface="Arial" panose="020B0604020202020204" pitchFamily="34" charset="0"/>
                <a:cs typeface="Times New Roman" panose="02020603050405020304" pitchFamily="18" charset="0"/>
              </a:rPr>
              <a:t>Bultée</a:t>
            </a:r>
            <a:r>
              <a:rPr lang="fr-FR" sz="1600" dirty="0">
                <a:effectLst/>
                <a:latin typeface="+mj-lt"/>
                <a:ea typeface="Arial" panose="020B0604020202020204" pitchFamily="34" charset="0"/>
                <a:cs typeface="Times New Roman" panose="02020603050405020304" pitchFamily="18" charset="0"/>
              </a:rPr>
              <a:t> témoignent encore aujourd’hui de cette activité. Ce sont également les moines, excellents hydrauliciens, qui aménagent le chapelet d’étangs se trouvant au sud de l’abbaye, ou encore les étangs de </a:t>
            </a:r>
            <a:r>
              <a:rPr lang="fr-FR" sz="1600" dirty="0" err="1">
                <a:effectLst/>
                <a:latin typeface="+mj-lt"/>
                <a:ea typeface="Arial" panose="020B0604020202020204" pitchFamily="34" charset="0"/>
                <a:cs typeface="Times New Roman" panose="02020603050405020304" pitchFamily="18" charset="0"/>
              </a:rPr>
              <a:t>Commelles</a:t>
            </a:r>
            <a:r>
              <a:rPr lang="fr-FR" sz="1600" dirty="0">
                <a:effectLst/>
                <a:latin typeface="+mj-lt"/>
                <a:ea typeface="Arial" panose="020B0604020202020204" pitchFamily="34" charset="0"/>
                <a:cs typeface="Times New Roman" panose="02020603050405020304" pitchFamily="18" charset="0"/>
              </a:rPr>
              <a:t>, pour la pisciculture.</a:t>
            </a:r>
          </a:p>
          <a:p>
            <a:pPr algn="just"/>
            <a:r>
              <a:rPr lang="fr-FR" sz="1600" dirty="0">
                <a:effectLst/>
                <a:latin typeface="+mj-lt"/>
                <a:ea typeface="Arial" panose="020B0604020202020204" pitchFamily="34" charset="0"/>
                <a:cs typeface="Times New Roman" panose="02020603050405020304" pitchFamily="18" charset="0"/>
              </a:rPr>
              <a:t> </a:t>
            </a:r>
          </a:p>
          <a:p>
            <a:pPr algn="just"/>
            <a:r>
              <a:rPr lang="fr-FR" sz="1600" dirty="0">
                <a:effectLst/>
                <a:latin typeface="+mj-lt"/>
                <a:ea typeface="Arial" panose="020B0604020202020204" pitchFamily="34" charset="0"/>
                <a:cs typeface="Times New Roman" panose="02020603050405020304" pitchFamily="18" charset="0"/>
              </a:rPr>
              <a:t>Tout au long du Moyen Âge, l’abbaye de Chaalis est marquée par une vie spirituelle, intellectuelle et économique intense.</a:t>
            </a:r>
          </a:p>
          <a:p>
            <a:pPr algn="just"/>
            <a:endParaRPr lang="fr-FR" sz="1600" dirty="0">
              <a:effectLst/>
              <a:latin typeface="+mj-lt"/>
              <a:ea typeface="Arial" panose="020B0604020202020204" pitchFamily="34" charset="0"/>
              <a:cs typeface="Times New Roman" panose="02020603050405020304" pitchFamily="18" charset="0"/>
            </a:endParaRPr>
          </a:p>
          <a:p>
            <a:pPr algn="just"/>
            <a:r>
              <a:rPr lang="fr-FR" sz="1600" dirty="0">
                <a:effectLst/>
                <a:latin typeface="+mj-lt"/>
                <a:ea typeface="Arial" panose="020B0604020202020204" pitchFamily="34" charset="0"/>
                <a:cs typeface="Times New Roman" panose="02020603050405020304" pitchFamily="18" charset="0"/>
              </a:rPr>
              <a:t>En 1541, François Ier nomme abbé de Chaalis l’un de ses amis et conseiller, le prélat italien Hyppolite d’Este, cardinal de Ferrare. Ce dernier va appeler auprès de lui les artistes Sebastiano Serlio, qui va notamment réaliser le mur d’enceinte de l’actuelle roseraie, et Francesco Primaticcio, qui va décorer la Chapelle de l’abbé et léguer ainsi à la postérité l’un des témoignages les plus insignes de l’art de la fresque à la Renaissance.</a:t>
            </a:r>
          </a:p>
          <a:p>
            <a:pPr algn="just"/>
            <a:r>
              <a:rPr lang="fr-FR" sz="1600" dirty="0">
                <a:effectLst/>
                <a:latin typeface="+mj-lt"/>
                <a:ea typeface="Arial" panose="020B0604020202020204" pitchFamily="34" charset="0"/>
                <a:cs typeface="Times New Roman" panose="02020603050405020304" pitchFamily="18" charset="0"/>
              </a:rPr>
              <a:t> </a:t>
            </a:r>
          </a:p>
          <a:p>
            <a:pPr algn="just"/>
            <a:r>
              <a:rPr lang="fr-FR" sz="1600" dirty="0">
                <a:effectLst/>
                <a:latin typeface="+mj-lt"/>
                <a:ea typeface="Arial" panose="020B0604020202020204" pitchFamily="34" charset="0"/>
                <a:cs typeface="Times New Roman" panose="02020603050405020304" pitchFamily="18" charset="0"/>
              </a:rPr>
              <a:t>Le XVIIIe siècle est marqué par une tentative inachevée de restauration du cloître, menée par Jean Aubert, architecte des Grandes écuries de Chantilly, à la demande du prince Louis de Bourbon-Condé, comte de Clermont, nommé abbé à partir de 1721. C’est à lui que nous devons l’actuel « château » qui n’est autre que l’aile nord du cloître.</a:t>
            </a:r>
          </a:p>
          <a:p>
            <a:pPr algn="just"/>
            <a:endParaRPr lang="fr-FR" sz="1600" dirty="0">
              <a:latin typeface="+mj-lt"/>
              <a:ea typeface="Arial" panose="020B0604020202020204" pitchFamily="34" charset="0"/>
              <a:cs typeface="Times New Roman" panose="02020603050405020304" pitchFamily="18" charset="0"/>
            </a:endParaRPr>
          </a:p>
          <a:p>
            <a:pPr algn="just"/>
            <a:r>
              <a:rPr lang="fr-FR" sz="1600" dirty="0">
                <a:latin typeface="+mj-lt"/>
                <a:ea typeface="Arial" panose="020B0604020202020204" pitchFamily="34" charset="0"/>
                <a:cs typeface="Times New Roman" panose="02020603050405020304" pitchFamily="18" charset="0"/>
              </a:rPr>
              <a:t>En 1793, l’abbaye est vendue comme bien national et acquise par Etienne Pâris, habitant de Fontaine, qui vend les pierres de l’église et du cloître et aménage l’aile nord en demeure de plaisance.</a:t>
            </a:r>
          </a:p>
          <a:p>
            <a:pPr algn="just"/>
            <a:endParaRPr lang="fr-FR" sz="1600" dirty="0">
              <a:effectLst/>
              <a:latin typeface="+mj-lt"/>
              <a:ea typeface="Arial" panose="020B0604020202020204" pitchFamily="34" charset="0"/>
              <a:cs typeface="Times New Roman" panose="02020603050405020304" pitchFamily="18" charset="0"/>
            </a:endParaRPr>
          </a:p>
          <a:p>
            <a:pPr algn="just"/>
            <a:endParaRPr lang="fr-FR" sz="1600" dirty="0">
              <a:effectLst/>
              <a:latin typeface="+mj-lt"/>
              <a:ea typeface="Arial" panose="020B0604020202020204" pitchFamily="34" charset="0"/>
              <a:cs typeface="Times New Roman" panose="02020603050405020304" pitchFamily="18" charset="0"/>
            </a:endParaRPr>
          </a:p>
        </p:txBody>
      </p:sp>
      <p:pic>
        <p:nvPicPr>
          <p:cNvPr id="4" name="Image 3">
            <a:extLst>
              <a:ext uri="{FF2B5EF4-FFF2-40B4-BE49-F238E27FC236}">
                <a16:creationId xmlns:a16="http://schemas.microsoft.com/office/drawing/2014/main" id="{E30A7651-1A41-DDF8-BCC6-6CA72AFD57D7}"/>
              </a:ext>
            </a:extLst>
          </p:cNvPr>
          <p:cNvPicPr/>
          <p:nvPr/>
        </p:nvPicPr>
        <p:blipFill>
          <a:blip r:embed="rId2"/>
          <a:stretch>
            <a:fillRect/>
          </a:stretch>
        </p:blipFill>
        <p:spPr>
          <a:xfrm>
            <a:off x="188497" y="140148"/>
            <a:ext cx="2512695" cy="869950"/>
          </a:xfrm>
          <a:prstGeom prst="rect">
            <a:avLst/>
          </a:prstGeom>
          <a:noFill/>
          <a:ln>
            <a:noFill/>
            <a:prstDash/>
          </a:ln>
        </p:spPr>
      </p:pic>
    </p:spTree>
    <p:extLst>
      <p:ext uri="{BB962C8B-B14F-4D97-AF65-F5344CB8AC3E}">
        <p14:creationId xmlns:p14="http://schemas.microsoft.com/office/powerpoint/2010/main" val="4199231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869853B-E67F-9154-15AB-183E9F94540A}"/>
              </a:ext>
            </a:extLst>
          </p:cNvPr>
          <p:cNvSpPr>
            <a:spLocks noGrp="1"/>
          </p:cNvSpPr>
          <p:nvPr>
            <p:ph type="sldNum" sz="quarter" idx="12"/>
          </p:nvPr>
        </p:nvSpPr>
        <p:spPr/>
        <p:txBody>
          <a:bodyPr/>
          <a:lstStyle/>
          <a:p>
            <a:fld id="{697E920A-E185-421E-8081-1A9B0528DCFE}" type="slidenum">
              <a:rPr lang="fr-FR" smtClean="0"/>
              <a:t>25</a:t>
            </a:fld>
            <a:endParaRPr lang="fr-FR"/>
          </a:p>
        </p:txBody>
      </p:sp>
      <p:sp>
        <p:nvSpPr>
          <p:cNvPr id="3" name="ZoneTexte 2">
            <a:extLst>
              <a:ext uri="{FF2B5EF4-FFF2-40B4-BE49-F238E27FC236}">
                <a16:creationId xmlns:a16="http://schemas.microsoft.com/office/drawing/2014/main" id="{EE909417-1153-C8B7-E219-1AA355993939}"/>
              </a:ext>
            </a:extLst>
          </p:cNvPr>
          <p:cNvSpPr txBox="1"/>
          <p:nvPr/>
        </p:nvSpPr>
        <p:spPr>
          <a:xfrm>
            <a:off x="426927" y="1331302"/>
            <a:ext cx="6798332" cy="2554545"/>
          </a:xfrm>
          <a:prstGeom prst="rect">
            <a:avLst/>
          </a:prstGeom>
          <a:noFill/>
        </p:spPr>
        <p:txBody>
          <a:bodyPr wrap="square" rtlCol="0">
            <a:spAutoFit/>
          </a:bodyPr>
          <a:lstStyle/>
          <a:p>
            <a:pPr algn="just"/>
            <a:r>
              <a:rPr lang="fr-FR" sz="1600" dirty="0">
                <a:effectLst/>
                <a:latin typeface="+mj-lt"/>
                <a:ea typeface="Arial" panose="020B0604020202020204" pitchFamily="34" charset="0"/>
                <a:cs typeface="Times New Roman" panose="02020603050405020304" pitchFamily="18" charset="0"/>
              </a:rPr>
              <a:t>En 1850, Chaalis est acquis par M. et Mme de Vatry, qui vont restaurer le domaine et y accueillir de nombreuses personnalités du courant romantique, en particulier Gérard de Nerval qui compose ici son célèbre « Sylvie ». C’est dans l’entourage des Vatry que grandit la jeune </a:t>
            </a:r>
            <a:r>
              <a:rPr lang="fr-FR" sz="1600" dirty="0" err="1">
                <a:effectLst/>
                <a:latin typeface="+mj-lt"/>
                <a:ea typeface="Arial" panose="020B0604020202020204" pitchFamily="34" charset="0"/>
                <a:cs typeface="Times New Roman" panose="02020603050405020304" pitchFamily="18" charset="0"/>
              </a:rPr>
              <a:t>Nélie</a:t>
            </a:r>
            <a:r>
              <a:rPr lang="fr-FR" sz="1600" dirty="0">
                <a:effectLst/>
                <a:latin typeface="+mj-lt"/>
                <a:ea typeface="Arial" panose="020B0604020202020204" pitchFamily="34" charset="0"/>
                <a:cs typeface="Times New Roman" panose="02020603050405020304" pitchFamily="18" charset="0"/>
              </a:rPr>
              <a:t> Jacquemart, sans que nous sachions encore aujourd’hui pourquoi. Cette dernière décèle dans sa pupille un talent pour la peinture, et lui finance des cours dans l’atelier de Léon </a:t>
            </a:r>
            <a:r>
              <a:rPr lang="fr-FR" sz="1600" dirty="0" err="1">
                <a:effectLst/>
                <a:latin typeface="+mj-lt"/>
                <a:ea typeface="Arial" panose="020B0604020202020204" pitchFamily="34" charset="0"/>
                <a:cs typeface="Times New Roman" panose="02020603050405020304" pitchFamily="18" charset="0"/>
              </a:rPr>
              <a:t>Cogniet</a:t>
            </a:r>
            <a:r>
              <a:rPr lang="fr-FR" sz="1600" dirty="0">
                <a:effectLst/>
                <a:latin typeface="+mj-lt"/>
                <a:ea typeface="Arial" panose="020B0604020202020204" pitchFamily="34" charset="0"/>
                <a:cs typeface="Times New Roman" panose="02020603050405020304" pitchFamily="18" charset="0"/>
              </a:rPr>
              <a:t>. </a:t>
            </a:r>
            <a:r>
              <a:rPr lang="fr-FR" sz="1600" dirty="0" err="1">
                <a:effectLst/>
                <a:latin typeface="+mj-lt"/>
                <a:ea typeface="Arial" panose="020B0604020202020204" pitchFamily="34" charset="0"/>
                <a:cs typeface="Times New Roman" panose="02020603050405020304" pitchFamily="18" charset="0"/>
              </a:rPr>
              <a:t>Nélie</a:t>
            </a:r>
            <a:r>
              <a:rPr lang="fr-FR" sz="1600" dirty="0">
                <a:effectLst/>
                <a:latin typeface="+mj-lt"/>
                <a:ea typeface="Arial" panose="020B0604020202020204" pitchFamily="34" charset="0"/>
                <a:cs typeface="Times New Roman" panose="02020603050405020304" pitchFamily="18" charset="0"/>
              </a:rPr>
              <a:t> Jacquemart devient une artiste à la mode, remporte des médailles au Salon des artistes français, et, sans doute grâce à l’entregent de sa protectrice, épouse en 1881 Edouard André, richissime héritier d’une dynastie de banquiers et insatiable collectionneur.</a:t>
            </a:r>
          </a:p>
        </p:txBody>
      </p:sp>
      <p:pic>
        <p:nvPicPr>
          <p:cNvPr id="13" name="Image 12" descr="Une image contenant intérieur, mur, décoration d’intérieur, art&#10;&#10;Description générée automatiquement">
            <a:extLst>
              <a:ext uri="{FF2B5EF4-FFF2-40B4-BE49-F238E27FC236}">
                <a16:creationId xmlns:a16="http://schemas.microsoft.com/office/drawing/2014/main" id="{24EBE95E-758C-43BF-77B3-E1212604AF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2847" y="3843973"/>
            <a:ext cx="5141843" cy="3427895"/>
          </a:xfrm>
          <a:prstGeom prst="rect">
            <a:avLst/>
          </a:prstGeom>
        </p:spPr>
      </p:pic>
      <p:pic>
        <p:nvPicPr>
          <p:cNvPr id="8" name="Image 7">
            <a:extLst>
              <a:ext uri="{FF2B5EF4-FFF2-40B4-BE49-F238E27FC236}">
                <a16:creationId xmlns:a16="http://schemas.microsoft.com/office/drawing/2014/main" id="{E30A7651-1A41-DDF8-BCC6-6CA72AFD57D7}"/>
              </a:ext>
            </a:extLst>
          </p:cNvPr>
          <p:cNvPicPr/>
          <p:nvPr/>
        </p:nvPicPr>
        <p:blipFill>
          <a:blip r:embed="rId3"/>
          <a:stretch>
            <a:fillRect/>
          </a:stretch>
        </p:blipFill>
        <p:spPr>
          <a:xfrm>
            <a:off x="188497" y="140148"/>
            <a:ext cx="2512695" cy="869950"/>
          </a:xfrm>
          <a:prstGeom prst="rect">
            <a:avLst/>
          </a:prstGeom>
          <a:noFill/>
          <a:ln>
            <a:noFill/>
            <a:prstDash/>
          </a:ln>
        </p:spPr>
      </p:pic>
      <p:sp>
        <p:nvSpPr>
          <p:cNvPr id="6" name="Rectangle 5"/>
          <p:cNvSpPr/>
          <p:nvPr/>
        </p:nvSpPr>
        <p:spPr>
          <a:xfrm>
            <a:off x="466646" y="7594995"/>
            <a:ext cx="6773603" cy="2062103"/>
          </a:xfrm>
          <a:prstGeom prst="rect">
            <a:avLst/>
          </a:prstGeom>
        </p:spPr>
        <p:txBody>
          <a:bodyPr wrap="square">
            <a:spAutoFit/>
          </a:bodyPr>
          <a:lstStyle/>
          <a:p>
            <a:pPr algn="just"/>
            <a:r>
              <a:rPr lang="fr-FR" sz="1600" dirty="0">
                <a:latin typeface="+mj-lt"/>
              </a:rPr>
              <a:t>Ayant passé une grande partie de sa vie à Chaalis, on comprend mieux pourquoi </a:t>
            </a:r>
            <a:r>
              <a:rPr lang="fr-FR" sz="1600" dirty="0" err="1">
                <a:latin typeface="+mj-lt"/>
              </a:rPr>
              <a:t>Nélie</a:t>
            </a:r>
            <a:r>
              <a:rPr lang="fr-FR" sz="1600" dirty="0">
                <a:latin typeface="+mj-lt"/>
              </a:rPr>
              <a:t> Jacquemart rachète le domaine en 1902 aux héritiers de Madame de </a:t>
            </a:r>
            <a:r>
              <a:rPr lang="fr-FR" sz="1600" dirty="0" err="1">
                <a:latin typeface="+mj-lt"/>
              </a:rPr>
              <a:t>Vatry</a:t>
            </a:r>
            <a:r>
              <a:rPr lang="fr-FR" sz="1600" dirty="0">
                <a:latin typeface="+mj-lt"/>
              </a:rPr>
              <a:t>. Pendant 10 ans, elle y rassemble plus de 4 000 œuvres d’art. Tableaux, meubles, objets et antiquités se côtoient dans un agencement typique du goût de l’époque, dominé par l’éclectisme. À sa mort, survenue en 1912, elle lègue Chaalis à l’Institut de France, qui s’attache, depuis, à conserver et à restaurer ce patrimoine pour le transmettre aux générations futures, et à l’ouvrir au plus grand nombre.</a:t>
            </a:r>
          </a:p>
        </p:txBody>
      </p:sp>
    </p:spTree>
    <p:extLst>
      <p:ext uri="{BB962C8B-B14F-4D97-AF65-F5344CB8AC3E}">
        <p14:creationId xmlns:p14="http://schemas.microsoft.com/office/powerpoint/2010/main" val="1441257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7A429DD-DC21-1036-24DD-C242CC25EB82}"/>
              </a:ext>
            </a:extLst>
          </p:cNvPr>
          <p:cNvSpPr>
            <a:spLocks noGrp="1"/>
          </p:cNvSpPr>
          <p:nvPr>
            <p:ph type="sldNum" sz="quarter" idx="12"/>
          </p:nvPr>
        </p:nvSpPr>
        <p:spPr/>
        <p:txBody>
          <a:bodyPr/>
          <a:lstStyle/>
          <a:p>
            <a:fld id="{697E920A-E185-421E-8081-1A9B0528DCFE}" type="slidenum">
              <a:rPr lang="fr-FR" smtClean="0"/>
              <a:t>26</a:t>
            </a:fld>
            <a:endParaRPr lang="fr-FR"/>
          </a:p>
        </p:txBody>
      </p:sp>
      <p:sp>
        <p:nvSpPr>
          <p:cNvPr id="3" name="ZoneTexte 2">
            <a:extLst>
              <a:ext uri="{FF2B5EF4-FFF2-40B4-BE49-F238E27FC236}">
                <a16:creationId xmlns:a16="http://schemas.microsoft.com/office/drawing/2014/main" id="{4BCEB1A2-48CD-A264-4C37-3B1F63E9B67E}"/>
              </a:ext>
            </a:extLst>
          </p:cNvPr>
          <p:cNvSpPr txBox="1"/>
          <p:nvPr/>
        </p:nvSpPr>
        <p:spPr>
          <a:xfrm>
            <a:off x="455787" y="1704099"/>
            <a:ext cx="6629130" cy="1815882"/>
          </a:xfrm>
          <a:prstGeom prst="rect">
            <a:avLst/>
          </a:prstGeom>
          <a:noFill/>
        </p:spPr>
        <p:txBody>
          <a:bodyPr wrap="square" rtlCol="0">
            <a:spAutoFit/>
          </a:bodyPr>
          <a:lstStyle/>
          <a:p>
            <a:pPr algn="just"/>
            <a:r>
              <a:rPr lang="fr-FR" sz="1600" dirty="0">
                <a:effectLst/>
                <a:latin typeface="+mj-lt"/>
                <a:ea typeface="Arial" panose="020B0604020202020204" pitchFamily="34" charset="0"/>
                <a:cs typeface="Times New Roman" panose="02020603050405020304" pitchFamily="18" charset="0"/>
              </a:rPr>
              <a:t>Belle endormie pendant de nombreuses années, Chaalis a bénéficié, à partir des années 1990, d’une phase de développement importante marquée notamment par l’aménagement de l’orangerie en salle de réception, par l’organisation de grands événements et de nombreux tournages de film, par la création de la roseraie, classée jardin remarquable depuis 2004, des Journées de la rose, dont le succès depuis 23 ans ne s’est jamais démenti, et par la spectaculaire restauration des fresques de Primatice en 2006.</a:t>
            </a:r>
          </a:p>
        </p:txBody>
      </p:sp>
      <p:pic>
        <p:nvPicPr>
          <p:cNvPr id="5" name="Image 4" descr="Une image contenant plein air, plante, ciel, arbre&#10;&#10;Description générée automatiquement">
            <a:extLst>
              <a:ext uri="{FF2B5EF4-FFF2-40B4-BE49-F238E27FC236}">
                <a16:creationId xmlns:a16="http://schemas.microsoft.com/office/drawing/2014/main" id="{C363931D-BD28-C2AD-B6D8-539DE31717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649" y="4259916"/>
            <a:ext cx="5971013" cy="3981018"/>
          </a:xfrm>
          <a:prstGeom prst="rect">
            <a:avLst/>
          </a:prstGeom>
        </p:spPr>
      </p:pic>
      <p:pic>
        <p:nvPicPr>
          <p:cNvPr id="6" name="Image 5">
            <a:extLst>
              <a:ext uri="{FF2B5EF4-FFF2-40B4-BE49-F238E27FC236}">
                <a16:creationId xmlns:a16="http://schemas.microsoft.com/office/drawing/2014/main" id="{E30A7651-1A41-DDF8-BCC6-6CA72AFD57D7}"/>
              </a:ext>
            </a:extLst>
          </p:cNvPr>
          <p:cNvPicPr/>
          <p:nvPr/>
        </p:nvPicPr>
        <p:blipFill>
          <a:blip r:embed="rId3"/>
          <a:stretch>
            <a:fillRect/>
          </a:stretch>
        </p:blipFill>
        <p:spPr>
          <a:xfrm>
            <a:off x="188497" y="140148"/>
            <a:ext cx="2512695" cy="869950"/>
          </a:xfrm>
          <a:prstGeom prst="rect">
            <a:avLst/>
          </a:prstGeom>
          <a:noFill/>
          <a:ln>
            <a:noFill/>
            <a:prstDash/>
          </a:ln>
        </p:spPr>
      </p:pic>
    </p:spTree>
    <p:extLst>
      <p:ext uri="{BB962C8B-B14F-4D97-AF65-F5344CB8AC3E}">
        <p14:creationId xmlns:p14="http://schemas.microsoft.com/office/powerpoint/2010/main" val="76979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ED2AB75-515D-2A48-CEA3-1CC67A3FC5DC}"/>
              </a:ext>
            </a:extLst>
          </p:cNvPr>
          <p:cNvSpPr>
            <a:spLocks noGrp="1"/>
          </p:cNvSpPr>
          <p:nvPr>
            <p:ph type="sldNum" sz="quarter" idx="12"/>
          </p:nvPr>
        </p:nvSpPr>
        <p:spPr/>
        <p:txBody>
          <a:bodyPr/>
          <a:lstStyle/>
          <a:p>
            <a:fld id="{697E920A-E185-421E-8081-1A9B0528DCFE}" type="slidenum">
              <a:rPr lang="fr-FR" smtClean="0"/>
              <a:t>27</a:t>
            </a:fld>
            <a:endParaRPr lang="fr-FR"/>
          </a:p>
        </p:txBody>
      </p:sp>
      <p:pic>
        <p:nvPicPr>
          <p:cNvPr id="4" name="Image 3" descr="Une image contenant plein air, ciel, arbre, nuage&#10;&#10;Description générée automatiquement">
            <a:extLst>
              <a:ext uri="{FF2B5EF4-FFF2-40B4-BE49-F238E27FC236}">
                <a16:creationId xmlns:a16="http://schemas.microsoft.com/office/drawing/2014/main" id="{28EEFC78-1A16-6593-ED15-98AEFB0B03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380"/>
          <a:stretch/>
        </p:blipFill>
        <p:spPr>
          <a:xfrm>
            <a:off x="0" y="0"/>
            <a:ext cx="7559675" cy="4690850"/>
          </a:xfrm>
          <a:prstGeom prst="rect">
            <a:avLst/>
          </a:prstGeom>
        </p:spPr>
      </p:pic>
      <p:sp>
        <p:nvSpPr>
          <p:cNvPr id="5" name="ZoneTexte 4">
            <a:extLst>
              <a:ext uri="{FF2B5EF4-FFF2-40B4-BE49-F238E27FC236}">
                <a16:creationId xmlns:a16="http://schemas.microsoft.com/office/drawing/2014/main" id="{C697E587-A3DF-1641-AD69-E570A49CB232}"/>
              </a:ext>
            </a:extLst>
          </p:cNvPr>
          <p:cNvSpPr txBox="1"/>
          <p:nvPr/>
        </p:nvSpPr>
        <p:spPr>
          <a:xfrm>
            <a:off x="218660" y="4821520"/>
            <a:ext cx="7122354" cy="4524315"/>
          </a:xfrm>
          <a:prstGeom prst="rect">
            <a:avLst/>
          </a:prstGeom>
          <a:noFill/>
        </p:spPr>
        <p:txBody>
          <a:bodyPr wrap="square" rtlCol="0">
            <a:spAutoFit/>
          </a:bodyPr>
          <a:lstStyle/>
          <a:p>
            <a:pPr algn="just"/>
            <a:r>
              <a:rPr lang="fr-FR" sz="1600" dirty="0">
                <a:effectLst/>
                <a:latin typeface="+mj-lt"/>
                <a:ea typeface="Arial" panose="020B0604020202020204" pitchFamily="34" charset="0"/>
                <a:cs typeface="Times New Roman" panose="02020603050405020304" pitchFamily="18" charset="0"/>
              </a:rPr>
              <a:t>Les défis d’aujourd’hui concernent principalement le château-musée et la collection Jacquemart-André, qui demeurent encore méconnus. Un programme de travaux, qui a débuté par la rénovation de la Petite écurie, se poursuivra par la reprise intégrale des réseaux du site et par la rénovation du château et en particulier de la muséographie entre 2025 et 2027. A ce programme d’investissement est associée une politique culturelle active dédiée aux scolaires, mais également aux familles pendant les vacances : </a:t>
            </a:r>
            <a:r>
              <a:rPr lang="fr-FR" sz="1600" i="1" dirty="0">
                <a:effectLst/>
                <a:latin typeface="+mj-lt"/>
                <a:ea typeface="Arial" panose="020B0604020202020204" pitchFamily="34" charset="0"/>
                <a:cs typeface="Times New Roman" panose="02020603050405020304" pitchFamily="18" charset="0"/>
              </a:rPr>
              <a:t>Mystère à Chaalis</a:t>
            </a:r>
            <a:r>
              <a:rPr lang="fr-FR" sz="1600" dirty="0">
                <a:effectLst/>
                <a:latin typeface="+mj-lt"/>
                <a:ea typeface="Arial" panose="020B0604020202020204" pitchFamily="34" charset="0"/>
                <a:cs typeface="Times New Roman" panose="02020603050405020304" pitchFamily="18" charset="0"/>
              </a:rPr>
              <a:t>, pendant les vacances d’hiver, </a:t>
            </a:r>
            <a:r>
              <a:rPr lang="fr-FR" sz="1600" i="1" dirty="0">
                <a:effectLst/>
                <a:latin typeface="+mj-lt"/>
                <a:ea typeface="Arial" panose="020B0604020202020204" pitchFamily="34" charset="0"/>
                <a:cs typeface="Times New Roman" panose="02020603050405020304" pitchFamily="18" charset="0"/>
              </a:rPr>
              <a:t>L’Aventure du printemps</a:t>
            </a:r>
            <a:r>
              <a:rPr lang="fr-FR" sz="1600" dirty="0">
                <a:effectLst/>
                <a:latin typeface="+mj-lt"/>
                <a:ea typeface="Arial" panose="020B0604020202020204" pitchFamily="34" charset="0"/>
                <a:cs typeface="Times New Roman" panose="02020603050405020304" pitchFamily="18" charset="0"/>
              </a:rPr>
              <a:t>, à Pâques, le spectacle de fauconnerie </a:t>
            </a:r>
            <a:r>
              <a:rPr lang="fr-FR" sz="1600" i="1" dirty="0">
                <a:effectLst/>
                <a:latin typeface="+mj-lt"/>
                <a:ea typeface="Arial" panose="020B0604020202020204" pitchFamily="34" charset="0"/>
                <a:cs typeface="Times New Roman" panose="02020603050405020304" pitchFamily="18" charset="0"/>
              </a:rPr>
              <a:t>la Grande aventure</a:t>
            </a:r>
            <a:r>
              <a:rPr lang="fr-FR" sz="1600" dirty="0">
                <a:effectLst/>
                <a:latin typeface="+mj-lt"/>
                <a:ea typeface="Arial" panose="020B0604020202020204" pitchFamily="34" charset="0"/>
                <a:cs typeface="Times New Roman" panose="02020603050405020304" pitchFamily="18" charset="0"/>
              </a:rPr>
              <a:t>, tout l’été, </a:t>
            </a:r>
            <a:r>
              <a:rPr lang="fr-FR" sz="1600" i="1" dirty="0">
                <a:effectLst/>
                <a:latin typeface="+mj-lt"/>
                <a:ea typeface="Arial" panose="020B0604020202020204" pitchFamily="34" charset="0"/>
                <a:cs typeface="Times New Roman" panose="02020603050405020304" pitchFamily="18" charset="0"/>
              </a:rPr>
              <a:t>le Fantôme de Chaalis</a:t>
            </a:r>
            <a:r>
              <a:rPr lang="fr-FR" sz="1600" dirty="0">
                <a:effectLst/>
                <a:latin typeface="+mj-lt"/>
                <a:ea typeface="Arial" panose="020B0604020202020204" pitchFamily="34" charset="0"/>
                <a:cs typeface="Times New Roman" panose="02020603050405020304" pitchFamily="18" charset="0"/>
              </a:rPr>
              <a:t>, à la Toussaint et </a:t>
            </a:r>
            <a:r>
              <a:rPr lang="fr-FR" sz="1600" i="1" dirty="0">
                <a:effectLst/>
                <a:latin typeface="+mj-lt"/>
                <a:ea typeface="Arial" panose="020B0604020202020204" pitchFamily="34" charset="0"/>
                <a:cs typeface="Times New Roman" panose="02020603050405020304" pitchFamily="18" charset="0"/>
              </a:rPr>
              <a:t>Noël en 1900</a:t>
            </a:r>
            <a:r>
              <a:rPr lang="fr-FR" sz="1600" dirty="0">
                <a:effectLst/>
                <a:latin typeface="+mj-lt"/>
                <a:ea typeface="Arial" panose="020B0604020202020204" pitchFamily="34" charset="0"/>
                <a:cs typeface="Times New Roman" panose="02020603050405020304" pitchFamily="18" charset="0"/>
              </a:rPr>
              <a:t> en décembre. JO oblige, une course d’orientation culturelle sera même lancée en mai !</a:t>
            </a:r>
          </a:p>
          <a:p>
            <a:pPr algn="just"/>
            <a:r>
              <a:rPr lang="fr-FR" sz="1600" dirty="0">
                <a:effectLst/>
                <a:latin typeface="+mj-lt"/>
                <a:ea typeface="Arial" panose="020B0604020202020204" pitchFamily="34" charset="0"/>
                <a:cs typeface="Times New Roman" panose="02020603050405020304" pitchFamily="18" charset="0"/>
              </a:rPr>
              <a:t> </a:t>
            </a:r>
          </a:p>
          <a:p>
            <a:pPr algn="just"/>
            <a:r>
              <a:rPr lang="fr-FR" sz="1600" dirty="0">
                <a:effectLst/>
                <a:latin typeface="+mj-lt"/>
                <a:ea typeface="Arial" panose="020B0604020202020204" pitchFamily="34" charset="0"/>
                <a:cs typeface="Times New Roman" panose="02020603050405020304" pitchFamily="18" charset="0"/>
              </a:rPr>
              <a:t>Autant d’occasion de venir (re)découvrir ce domaine de pierre, d’art et de roses, et de contribuer ainsi à lui rendre la place qui lui revient légitimement dans le paysage culturel régional.</a:t>
            </a:r>
          </a:p>
          <a:p>
            <a:pPr algn="just"/>
            <a:r>
              <a:rPr lang="fr-FR" sz="1600" dirty="0">
                <a:effectLst/>
                <a:latin typeface="+mj-lt"/>
                <a:ea typeface="Arial" panose="020B0604020202020204" pitchFamily="34" charset="0"/>
                <a:cs typeface="Times New Roman" panose="02020603050405020304" pitchFamily="18" charset="0"/>
              </a:rPr>
              <a:t> </a:t>
            </a:r>
          </a:p>
          <a:p>
            <a:pPr algn="just"/>
            <a:r>
              <a:rPr lang="fr-FR" sz="1600" dirty="0">
                <a:effectLst/>
                <a:latin typeface="+mj-lt"/>
                <a:ea typeface="Arial" panose="020B0604020202020204" pitchFamily="34" charset="0"/>
                <a:cs typeface="Times New Roman" panose="02020603050405020304" pitchFamily="18" charset="0"/>
              </a:rPr>
              <a:t> Alexis de </a:t>
            </a:r>
            <a:r>
              <a:rPr lang="fr-FR" sz="1600" dirty="0" err="1">
                <a:effectLst/>
                <a:latin typeface="+mj-lt"/>
                <a:ea typeface="Arial" panose="020B0604020202020204" pitchFamily="34" charset="0"/>
                <a:cs typeface="Times New Roman" panose="02020603050405020304" pitchFamily="18" charset="0"/>
              </a:rPr>
              <a:t>Kermel</a:t>
            </a:r>
            <a:endParaRPr lang="fr-FR" sz="1600" dirty="0">
              <a:effectLst/>
              <a:latin typeface="+mj-lt"/>
              <a:ea typeface="Arial" panose="020B0604020202020204" pitchFamily="34" charset="0"/>
              <a:cs typeface="Times New Roman" panose="02020603050405020304" pitchFamily="18" charset="0"/>
            </a:endParaRPr>
          </a:p>
          <a:p>
            <a:pPr algn="just"/>
            <a:r>
              <a:rPr lang="fr-FR" sz="1600" dirty="0">
                <a:effectLst/>
                <a:latin typeface="+mj-lt"/>
                <a:ea typeface="Arial" panose="020B0604020202020204" pitchFamily="34" charset="0"/>
                <a:cs typeface="Times New Roman" panose="02020603050405020304" pitchFamily="18" charset="0"/>
              </a:rPr>
              <a:t>Administrateur général</a:t>
            </a:r>
          </a:p>
          <a:p>
            <a:pPr algn="just"/>
            <a:r>
              <a:rPr lang="fr-FR" sz="1600" dirty="0">
                <a:effectLst/>
                <a:latin typeface="+mj-lt"/>
                <a:ea typeface="Arial" panose="020B0604020202020204" pitchFamily="34" charset="0"/>
                <a:cs typeface="Times New Roman" panose="02020603050405020304" pitchFamily="18" charset="0"/>
              </a:rPr>
              <a:t> </a:t>
            </a:r>
            <a:endParaRPr lang="fr-FR" sz="1600" dirty="0">
              <a:latin typeface="+mj-lt"/>
            </a:endParaRPr>
          </a:p>
        </p:txBody>
      </p:sp>
      <p:grpSp>
        <p:nvGrpSpPr>
          <p:cNvPr id="6" name="Groupe 5">
            <a:extLst>
              <a:ext uri="{FF2B5EF4-FFF2-40B4-BE49-F238E27FC236}">
                <a16:creationId xmlns:a16="http://schemas.microsoft.com/office/drawing/2014/main" id="{DDA1BC15-513F-5408-37EE-29773B93A21B}"/>
              </a:ext>
            </a:extLst>
          </p:cNvPr>
          <p:cNvGrpSpPr/>
          <p:nvPr/>
        </p:nvGrpSpPr>
        <p:grpSpPr>
          <a:xfrm>
            <a:off x="499308" y="9233942"/>
            <a:ext cx="6381177" cy="884419"/>
            <a:chOff x="35988" y="470857"/>
            <a:chExt cx="7487695" cy="1472439"/>
          </a:xfrm>
        </p:grpSpPr>
        <p:pic>
          <p:nvPicPr>
            <p:cNvPr id="7" name="Image 6">
              <a:extLst>
                <a:ext uri="{FF2B5EF4-FFF2-40B4-BE49-F238E27FC236}">
                  <a16:creationId xmlns:a16="http://schemas.microsoft.com/office/drawing/2014/main" id="{72099B1E-326B-4644-1B5D-A0021FA26049}"/>
                </a:ext>
              </a:extLst>
            </p:cNvPr>
            <p:cNvPicPr>
              <a:picLocks noChangeAspect="1"/>
            </p:cNvPicPr>
            <p:nvPr/>
          </p:nvPicPr>
          <p:blipFill>
            <a:blip r:embed="rId3"/>
            <a:stretch>
              <a:fillRect/>
            </a:stretch>
          </p:blipFill>
          <p:spPr>
            <a:xfrm>
              <a:off x="35988" y="1000189"/>
              <a:ext cx="7487695" cy="943107"/>
            </a:xfrm>
            <a:prstGeom prst="rect">
              <a:avLst/>
            </a:prstGeom>
          </p:spPr>
        </p:pic>
        <p:pic>
          <p:nvPicPr>
            <p:cNvPr id="8" name="Image 7" descr="Une image contenant texte, graphiques vectoriels&#10;&#10;Description générée automatiquement">
              <a:extLst>
                <a:ext uri="{FF2B5EF4-FFF2-40B4-BE49-F238E27FC236}">
                  <a16:creationId xmlns:a16="http://schemas.microsoft.com/office/drawing/2014/main" id="{0F8715EA-57F2-5D13-383E-B087C3F4B79F}"/>
                </a:ext>
              </a:extLst>
            </p:cNvPr>
            <p:cNvPicPr/>
            <p:nvPr/>
          </p:nvPicPr>
          <p:blipFill>
            <a:blip r:embed="rId4"/>
            <a:stretch>
              <a:fillRect/>
            </a:stretch>
          </p:blipFill>
          <p:spPr>
            <a:xfrm>
              <a:off x="254668" y="470857"/>
              <a:ext cx="662940" cy="880110"/>
            </a:xfrm>
            <a:prstGeom prst="rect">
              <a:avLst/>
            </a:prstGeom>
            <a:noFill/>
            <a:ln>
              <a:noFill/>
              <a:prstDash/>
            </a:ln>
          </p:spPr>
        </p:pic>
      </p:grpSp>
    </p:spTree>
    <p:extLst>
      <p:ext uri="{BB962C8B-B14F-4D97-AF65-F5344CB8AC3E}">
        <p14:creationId xmlns:p14="http://schemas.microsoft.com/office/powerpoint/2010/main" val="4066719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8942" y="5410761"/>
            <a:ext cx="6681787" cy="312650"/>
          </a:xfrm>
          <a:prstGeom prst="rect">
            <a:avLst/>
          </a:prstGeom>
        </p:spPr>
        <p:txBody>
          <a:bodyPr wrap="square">
            <a:spAutoFit/>
          </a:bodyPr>
          <a:lstStyle/>
          <a:p>
            <a:pPr>
              <a:lnSpc>
                <a:spcPct val="107000"/>
              </a:lnSpc>
              <a:spcAft>
                <a:spcPts val="800"/>
              </a:spcAft>
            </a:pPr>
            <a:r>
              <a:rPr lang="fr-FR" sz="1400" b="1" dirty="0">
                <a:effectLst/>
                <a:latin typeface="Calibri" panose="020F0502020204030204" pitchFamily="34" charset="0"/>
                <a:ea typeface="Calibri" panose="020F0502020204030204" pitchFamily="34" charset="0"/>
                <a:cs typeface="Times New Roman" panose="02020603050405020304" pitchFamily="18" charset="0"/>
              </a:rPr>
              <a:t>Ils ont participé à ce numéro et nous les remercions vivement :</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79997" y="5892040"/>
            <a:ext cx="3778250" cy="1600438"/>
          </a:xfrm>
          <a:prstGeom prst="rect">
            <a:avLst/>
          </a:prstGeom>
        </p:spPr>
        <p:txBody>
          <a:bodyPr>
            <a:spAutoFit/>
          </a:bodyPr>
          <a:lstStyle/>
          <a:p>
            <a:r>
              <a:rPr lang="fr-FR" sz="1400" dirty="0"/>
              <a:t>Joëlle Adiasse,</a:t>
            </a:r>
          </a:p>
          <a:p>
            <a:r>
              <a:rPr lang="fr-FR" sz="1400" dirty="0"/>
              <a:t>Eric Carpentier, </a:t>
            </a:r>
          </a:p>
          <a:p>
            <a:r>
              <a:rPr lang="fr-FR" sz="1400" dirty="0"/>
              <a:t>Alexis de </a:t>
            </a:r>
            <a:r>
              <a:rPr lang="fr-FR" sz="1400" dirty="0" err="1"/>
              <a:t>Kermel</a:t>
            </a:r>
            <a:r>
              <a:rPr lang="fr-FR" sz="1400" dirty="0"/>
              <a:t>,</a:t>
            </a:r>
          </a:p>
          <a:p>
            <a:r>
              <a:rPr lang="fr-FR" sz="1400" dirty="0"/>
              <a:t>Valérie Didier, </a:t>
            </a:r>
          </a:p>
          <a:p>
            <a:r>
              <a:rPr lang="fr-FR" sz="1400" dirty="0"/>
              <a:t>Céline Lacaze,</a:t>
            </a:r>
          </a:p>
          <a:p>
            <a:r>
              <a:rPr lang="fr-FR" sz="1400" dirty="0"/>
              <a:t>Laure Pascal,</a:t>
            </a:r>
          </a:p>
          <a:p>
            <a:r>
              <a:rPr lang="fr-FR" sz="1400" dirty="0"/>
              <a:t>Bruno Sicard.</a:t>
            </a:r>
          </a:p>
        </p:txBody>
      </p:sp>
      <p:pic>
        <p:nvPicPr>
          <p:cNvPr id="6" name="Image 5"/>
          <p:cNvPicPr>
            <a:picLocks noChangeAspect="1"/>
          </p:cNvPicPr>
          <p:nvPr/>
        </p:nvPicPr>
        <p:blipFill>
          <a:blip r:embed="rId2"/>
          <a:stretch>
            <a:fillRect/>
          </a:stretch>
        </p:blipFill>
        <p:spPr>
          <a:xfrm>
            <a:off x="4547994" y="6014511"/>
            <a:ext cx="2572735" cy="1140051"/>
          </a:xfrm>
          <a:prstGeom prst="rect">
            <a:avLst/>
          </a:prstGeom>
        </p:spPr>
      </p:pic>
      <p:sp>
        <p:nvSpPr>
          <p:cNvPr id="3" name="Espace réservé du numéro de diapositive 2"/>
          <p:cNvSpPr>
            <a:spLocks noGrp="1"/>
          </p:cNvSpPr>
          <p:nvPr>
            <p:ph type="sldNum" sz="quarter" idx="12"/>
          </p:nvPr>
        </p:nvSpPr>
        <p:spPr/>
        <p:txBody>
          <a:bodyPr/>
          <a:lstStyle/>
          <a:p>
            <a:fld id="{697E920A-E185-421E-8081-1A9B0528DCFE}" type="slidenum">
              <a:rPr lang="fr-FR" smtClean="0"/>
              <a:t>28</a:t>
            </a:fld>
            <a:endParaRPr lang="fr-FR"/>
          </a:p>
        </p:txBody>
      </p:sp>
      <p:grpSp>
        <p:nvGrpSpPr>
          <p:cNvPr id="8" name="Groupe 7">
            <a:extLst>
              <a:ext uri="{FF2B5EF4-FFF2-40B4-BE49-F238E27FC236}">
                <a16:creationId xmlns:a16="http://schemas.microsoft.com/office/drawing/2014/main" id="{E1498269-14E3-49CC-4D7E-A53B24775187}"/>
              </a:ext>
            </a:extLst>
          </p:cNvPr>
          <p:cNvGrpSpPr/>
          <p:nvPr/>
        </p:nvGrpSpPr>
        <p:grpSpPr>
          <a:xfrm>
            <a:off x="521561" y="8557760"/>
            <a:ext cx="6599678" cy="1181985"/>
            <a:chOff x="438150" y="5753101"/>
            <a:chExt cx="6599678" cy="1181985"/>
          </a:xfrm>
        </p:grpSpPr>
        <p:sp>
          <p:nvSpPr>
            <p:cNvPr id="4" name="ZoneTexte 3">
              <a:extLst>
                <a:ext uri="{FF2B5EF4-FFF2-40B4-BE49-F238E27FC236}">
                  <a16:creationId xmlns:a16="http://schemas.microsoft.com/office/drawing/2014/main" id="{C84227B7-3E2A-C505-8347-40C6BC5794E4}"/>
                </a:ext>
              </a:extLst>
            </p:cNvPr>
            <p:cNvSpPr txBox="1"/>
            <p:nvPr/>
          </p:nvSpPr>
          <p:spPr>
            <a:xfrm>
              <a:off x="438150" y="5753101"/>
              <a:ext cx="6599678" cy="1181985"/>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pPr algn="ctr"/>
              <a:r>
                <a:rPr lang="fr-FR" b="1" dirty="0"/>
                <a:t>Informations de la mairie de BOREST</a:t>
              </a:r>
            </a:p>
            <a:p>
              <a:pPr algn="ctr"/>
              <a:endParaRPr lang="fr-FR" b="1" dirty="0"/>
            </a:p>
            <a:p>
              <a:r>
                <a:rPr lang="fr-FR" sz="1400" dirty="0"/>
                <a:t>Secrétariat : Laure PASCAL        </a:t>
              </a:r>
              <a:r>
                <a:rPr lang="fr-FR" sz="1400" dirty="0">
                  <a:hlinkClick r:id="rId3"/>
                </a:rPr>
                <a:t>mairiedeborest@wanadoo.fr</a:t>
              </a:r>
              <a:r>
                <a:rPr lang="fr-FR" sz="1400" dirty="0"/>
                <a:t>         03.44.54.20.82 </a:t>
              </a:r>
            </a:p>
            <a:p>
              <a:r>
                <a:rPr lang="fr-FR" sz="1400" dirty="0"/>
                <a:t>Permanences le mardi et jeudi de 17 à 19 heures</a:t>
              </a:r>
            </a:p>
          </p:txBody>
        </p:sp>
        <p:pic>
          <p:nvPicPr>
            <p:cNvPr id="1026" name="Picture 2" descr="icône de téléphone symbole d'icône de téléphone pour l'application et ...">
              <a:extLst>
                <a:ext uri="{FF2B5EF4-FFF2-40B4-BE49-F238E27FC236}">
                  <a16:creationId xmlns:a16="http://schemas.microsoft.com/office/drawing/2014/main" id="{BAA4E7A8-321A-B281-09CE-5847916EBAA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698" t="16684" r="6903" b="15750"/>
            <a:stretch/>
          </p:blipFill>
          <p:spPr bwMode="auto">
            <a:xfrm>
              <a:off x="6407642" y="6064146"/>
              <a:ext cx="517524" cy="434927"/>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Image 10" descr="Une image contenant plein air, herbe, arbre, ciel&#10;&#10;Description générée automatiquement">
            <a:extLst>
              <a:ext uri="{FF2B5EF4-FFF2-40B4-BE49-F238E27FC236}">
                <a16:creationId xmlns:a16="http://schemas.microsoft.com/office/drawing/2014/main" id="{A47E80D0-6AC9-88D6-0646-D222C62948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62482"/>
            <a:ext cx="7559675" cy="5039783"/>
          </a:xfrm>
          <a:prstGeom prst="rect">
            <a:avLst/>
          </a:prstGeom>
        </p:spPr>
      </p:pic>
    </p:spTree>
    <p:extLst>
      <p:ext uri="{BB962C8B-B14F-4D97-AF65-F5344CB8AC3E}">
        <p14:creationId xmlns:p14="http://schemas.microsoft.com/office/powerpoint/2010/main" val="2079556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147E132-1D41-7DE4-3AF0-C07884CECFB7}"/>
              </a:ext>
            </a:extLst>
          </p:cNvPr>
          <p:cNvSpPr>
            <a:spLocks noGrp="1"/>
          </p:cNvSpPr>
          <p:nvPr>
            <p:ph type="sldNum" sz="quarter" idx="12"/>
          </p:nvPr>
        </p:nvSpPr>
        <p:spPr/>
        <p:txBody>
          <a:bodyPr/>
          <a:lstStyle/>
          <a:p>
            <a:fld id="{697E920A-E185-421E-8081-1A9B0528DCFE}" type="slidenum">
              <a:rPr lang="fr-FR" smtClean="0"/>
              <a:t>3</a:t>
            </a:fld>
            <a:endParaRPr lang="fr-FR"/>
          </a:p>
        </p:txBody>
      </p:sp>
      <p:sp>
        <p:nvSpPr>
          <p:cNvPr id="3" name="Rectangle à coins arrondis 3">
            <a:extLst>
              <a:ext uri="{FF2B5EF4-FFF2-40B4-BE49-F238E27FC236}">
                <a16:creationId xmlns:a16="http://schemas.microsoft.com/office/drawing/2014/main" id="{9AB04007-95D9-929E-4410-50FF34EE30BF}"/>
              </a:ext>
            </a:extLst>
          </p:cNvPr>
          <p:cNvSpPr/>
          <p:nvPr/>
        </p:nvSpPr>
        <p:spPr>
          <a:xfrm>
            <a:off x="719893" y="511277"/>
            <a:ext cx="6192078" cy="54665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latin typeface="Algerian"/>
              </a:rPr>
              <a:t>Ce qu’il faut retenir des derniers conseils municipaux </a:t>
            </a:r>
          </a:p>
        </p:txBody>
      </p:sp>
      <p:sp>
        <p:nvSpPr>
          <p:cNvPr id="4" name="ZoneTexte 3">
            <a:extLst>
              <a:ext uri="{FF2B5EF4-FFF2-40B4-BE49-F238E27FC236}">
                <a16:creationId xmlns:a16="http://schemas.microsoft.com/office/drawing/2014/main" id="{50F2A902-4CA2-33EB-1B4A-584FC6435462}"/>
              </a:ext>
            </a:extLst>
          </p:cNvPr>
          <p:cNvSpPr txBox="1"/>
          <p:nvPr/>
        </p:nvSpPr>
        <p:spPr>
          <a:xfrm>
            <a:off x="404061" y="1275563"/>
            <a:ext cx="6858000" cy="276999"/>
          </a:xfrm>
          <a:prstGeom prst="rect">
            <a:avLst/>
          </a:prstGeom>
          <a:noFill/>
        </p:spPr>
        <p:txBody>
          <a:bodyPr wrap="square" rtlCol="0">
            <a:spAutoFit/>
          </a:bodyPr>
          <a:lstStyle/>
          <a:p>
            <a:pPr algn="ctr"/>
            <a:r>
              <a:rPr lang="fr-FR" sz="1200" b="1" u="sng" dirty="0">
                <a:latin typeface="Algerian"/>
              </a:rPr>
              <a:t>REUNION DU 11 DECEMBRE 2023</a:t>
            </a:r>
          </a:p>
        </p:txBody>
      </p:sp>
      <p:sp>
        <p:nvSpPr>
          <p:cNvPr id="5" name="ZoneTexte 4">
            <a:extLst>
              <a:ext uri="{FF2B5EF4-FFF2-40B4-BE49-F238E27FC236}">
                <a16:creationId xmlns:a16="http://schemas.microsoft.com/office/drawing/2014/main" id="{C0BE1022-79A3-520F-E282-754AA4537A94}"/>
              </a:ext>
            </a:extLst>
          </p:cNvPr>
          <p:cNvSpPr txBox="1"/>
          <p:nvPr/>
        </p:nvSpPr>
        <p:spPr>
          <a:xfrm>
            <a:off x="353291" y="1783641"/>
            <a:ext cx="6857999" cy="8094524"/>
          </a:xfrm>
          <a:prstGeom prst="rect">
            <a:avLst/>
          </a:prstGeom>
          <a:noFill/>
        </p:spPr>
        <p:txBody>
          <a:bodyPr wrap="square" rtlCol="0">
            <a:spAutoFit/>
          </a:bodyPr>
          <a:lstStyle/>
          <a:p>
            <a:pPr>
              <a:spcAft>
                <a:spcPts val="600"/>
              </a:spcAft>
            </a:pPr>
            <a:r>
              <a:rPr lang="fr-FR" sz="1200" b="1" i="1" u="sng" strike="noStrike" baseline="0" dirty="0">
                <a:solidFill>
                  <a:srgbClr val="000000"/>
                </a:solidFill>
              </a:rPr>
              <a:t>Modification du Plan Local d’Urbanisme </a:t>
            </a:r>
          </a:p>
          <a:p>
            <a:pPr>
              <a:spcAft>
                <a:spcPts val="600"/>
              </a:spcAft>
            </a:pPr>
            <a:r>
              <a:rPr lang="fr-FR" sz="1200" b="0" i="1" u="none" strike="noStrike" baseline="0" dirty="0">
                <a:solidFill>
                  <a:srgbClr val="000000"/>
                </a:solidFill>
              </a:rPr>
              <a:t>Une rencontre a eu lieu avec la Direction Départementale des Territoires qui a exposé que 2 zones de notre P.L.U. doivent être modifiées. (Un avis avait été formulé par la D.D.T., en courrier recommandé datant de décembre 2019 et indiquant que les zones 1AUE / 1AUH devaient être revues eu égard à la consommation excessive de terres agricoles). </a:t>
            </a:r>
            <a:endParaRPr lang="fr-FR" sz="1200" b="0" i="0" u="none" strike="noStrike" baseline="0" dirty="0">
              <a:solidFill>
                <a:srgbClr val="000000"/>
              </a:solidFill>
            </a:endParaRPr>
          </a:p>
          <a:p>
            <a:pPr>
              <a:spcAft>
                <a:spcPts val="600"/>
              </a:spcAft>
            </a:pPr>
            <a:r>
              <a:rPr lang="fr-FR" sz="1200" b="0" i="1" u="none" strike="noStrike" baseline="0" dirty="0">
                <a:solidFill>
                  <a:srgbClr val="000000"/>
                </a:solidFill>
              </a:rPr>
              <a:t>Il convient de délibérer afin d’autoriser la modification du P.L.U. et sa mise en conformité, </a:t>
            </a:r>
            <a:endParaRPr lang="fr-FR" sz="1200" b="0" i="0" u="none" strike="noStrike" baseline="0" dirty="0">
              <a:solidFill>
                <a:srgbClr val="000000"/>
              </a:solidFill>
            </a:endParaRPr>
          </a:p>
          <a:p>
            <a:pPr>
              <a:spcAft>
                <a:spcPts val="600"/>
              </a:spcAft>
            </a:pPr>
            <a:r>
              <a:rPr lang="fr-FR" sz="1200" b="0" i="1" u="none" strike="noStrike" baseline="0" dirty="0">
                <a:solidFill>
                  <a:srgbClr val="000000"/>
                </a:solidFill>
              </a:rPr>
              <a:t>Les conseillers municipaux, après avoir délibéré autorisent, à l’unanimité, le lancement de la procédure en adéquation avec l’ajustement nécessaire demandé. </a:t>
            </a:r>
          </a:p>
          <a:p>
            <a:pPr>
              <a:spcAft>
                <a:spcPts val="600"/>
              </a:spcAft>
            </a:pPr>
            <a:endParaRPr lang="fr-FR" sz="1200" b="0" i="0" u="none" strike="noStrike" baseline="0" dirty="0">
              <a:solidFill>
                <a:srgbClr val="000000"/>
              </a:solidFill>
            </a:endParaRPr>
          </a:p>
          <a:p>
            <a:pPr>
              <a:spcAft>
                <a:spcPts val="600"/>
              </a:spcAft>
            </a:pPr>
            <a:r>
              <a:rPr lang="fr-FR" sz="1200" b="1" i="1" u="sng" strike="noStrike" baseline="0" dirty="0">
                <a:solidFill>
                  <a:srgbClr val="000000"/>
                </a:solidFill>
              </a:rPr>
              <a:t>R.P.I. : frais 2022/2023, compte rendu du dernier conseil d’école </a:t>
            </a:r>
          </a:p>
          <a:p>
            <a:pPr>
              <a:spcAft>
                <a:spcPts val="600"/>
              </a:spcAft>
            </a:pPr>
            <a:r>
              <a:rPr lang="fr-FR" sz="1200" b="1" i="1" u="none" strike="noStrike" baseline="0" dirty="0">
                <a:solidFill>
                  <a:srgbClr val="000000"/>
                </a:solidFill>
              </a:rPr>
              <a:t>Les frais du R.P.I</a:t>
            </a:r>
            <a:r>
              <a:rPr lang="fr-FR" sz="1200" b="0" i="1" u="none" strike="noStrike" baseline="0" dirty="0">
                <a:solidFill>
                  <a:srgbClr val="000000"/>
                </a:solidFill>
              </a:rPr>
              <a:t>. s’élèvent à 90 526. euros 70 pour 88 enfants contre 88 947.57 euros pour l’année 2021/2022 pour 108 enfants. </a:t>
            </a:r>
            <a:endParaRPr lang="fr-FR" sz="1200" b="0" i="0" u="none" strike="noStrike" baseline="0" dirty="0">
              <a:solidFill>
                <a:srgbClr val="000000"/>
              </a:solidFill>
            </a:endParaRPr>
          </a:p>
          <a:p>
            <a:pPr>
              <a:spcAft>
                <a:spcPts val="600"/>
              </a:spcAft>
            </a:pPr>
            <a:r>
              <a:rPr lang="fr-FR" sz="1200" b="0" i="1" u="none" strike="noStrike" baseline="0" dirty="0">
                <a:solidFill>
                  <a:srgbClr val="000000"/>
                </a:solidFill>
              </a:rPr>
              <a:t>La baisse des effectifs et la hausse des dépenses des trois communes porte un coût par élève à 1028.7125 euros alors qu’il était de 823.59 euros en 2021/2022. </a:t>
            </a:r>
            <a:endParaRPr lang="fr-FR" sz="1200" b="0" i="0" u="none" strike="noStrike" baseline="0" dirty="0">
              <a:solidFill>
                <a:srgbClr val="000000"/>
              </a:solidFill>
            </a:endParaRPr>
          </a:p>
          <a:p>
            <a:pPr>
              <a:spcAft>
                <a:spcPts val="600"/>
              </a:spcAft>
            </a:pPr>
            <a:r>
              <a:rPr lang="fr-FR" sz="1200" b="0" i="1" u="none" strike="noStrike" baseline="0" dirty="0">
                <a:solidFill>
                  <a:srgbClr val="000000"/>
                </a:solidFill>
              </a:rPr>
              <a:t>Les dépenses des trois communes du R.P.I. ont augmenté sur plusieurs postes dont ceux du fuel pour Montlognon et Borest (+ 258 % et + 115%) ou encore le petit équipement sur Fontaine </a:t>
            </a:r>
            <a:r>
              <a:rPr lang="fr-FR" sz="1200" b="0" i="1" u="none" strike="noStrike" baseline="0" dirty="0" err="1">
                <a:solidFill>
                  <a:srgbClr val="000000"/>
                </a:solidFill>
              </a:rPr>
              <a:t>Chaâlis</a:t>
            </a:r>
            <a:r>
              <a:rPr lang="fr-FR" sz="1200" b="0" i="1" u="none" strike="noStrike" baseline="0" dirty="0">
                <a:solidFill>
                  <a:srgbClr val="000000"/>
                </a:solidFill>
              </a:rPr>
              <a:t> (+512%). </a:t>
            </a:r>
            <a:r>
              <a:rPr lang="fr-FR" sz="1200" b="0" i="0" u="none" strike="noStrike" baseline="0" dirty="0">
                <a:solidFill>
                  <a:srgbClr val="000000"/>
                </a:solidFill>
              </a:rPr>
              <a:t>2 </a:t>
            </a:r>
          </a:p>
          <a:p>
            <a:pPr>
              <a:spcAft>
                <a:spcPts val="600"/>
              </a:spcAft>
            </a:pPr>
            <a:r>
              <a:rPr lang="fr-FR" sz="1200" b="1" i="1" u="none" strike="noStrike" baseline="0" dirty="0"/>
              <a:t>Le compte-rendu du dernier conseil d’école </a:t>
            </a:r>
            <a:r>
              <a:rPr lang="fr-FR" sz="1200" b="0" i="1" u="none" strike="noStrike" baseline="0" dirty="0"/>
              <a:t>met en avant des effectifs à la baisse avec 85 élèves pour la rentrée de septembre 2023 et 81 pour celle de septembre 2024. </a:t>
            </a:r>
            <a:endParaRPr lang="fr-FR" sz="1200" b="0" i="0" u="none" strike="noStrike" baseline="0" dirty="0"/>
          </a:p>
          <a:p>
            <a:pPr>
              <a:spcAft>
                <a:spcPts val="600"/>
              </a:spcAft>
            </a:pPr>
            <a:r>
              <a:rPr lang="fr-FR" sz="1200" b="0" i="1" u="none" strike="noStrike" baseline="0" dirty="0"/>
              <a:t>Une fermeture de classe est annoncée. </a:t>
            </a:r>
          </a:p>
          <a:p>
            <a:pPr>
              <a:spcAft>
                <a:spcPts val="600"/>
              </a:spcAft>
            </a:pPr>
            <a:endParaRPr lang="fr-FR" sz="1200" b="0" i="0" u="none" strike="noStrike" baseline="0" dirty="0"/>
          </a:p>
          <a:p>
            <a:pPr>
              <a:spcAft>
                <a:spcPts val="600"/>
              </a:spcAft>
            </a:pPr>
            <a:r>
              <a:rPr lang="fr-FR" sz="1200" b="1" i="1" u="sng" strike="noStrike" baseline="0" dirty="0"/>
              <a:t>Information académique sur le Regroupement Pédagogique Intercommunal (R.P.I.). </a:t>
            </a:r>
          </a:p>
          <a:p>
            <a:pPr>
              <a:spcAft>
                <a:spcPts val="600"/>
              </a:spcAft>
            </a:pPr>
            <a:r>
              <a:rPr lang="fr-FR" sz="1200" b="0" i="1" u="none" strike="noStrike" baseline="0" dirty="0"/>
              <a:t>L’inspecteur de l’académie d’Amiens en charge de notre secteur a fait part aux maires du R.P.I. de la possibilité de n’avoir qu’une seule directrice pour le regroupement et les 3 écoles afin de faciliter les échanges instituteurs/parents, valoriser les projets éducatifs, traiter les dossiers des élèves et n’avoir qu’un référent unique. </a:t>
            </a:r>
            <a:endParaRPr lang="fr-FR" sz="1200" b="0" i="0" u="none" strike="noStrike" baseline="0" dirty="0"/>
          </a:p>
          <a:p>
            <a:pPr>
              <a:spcAft>
                <a:spcPts val="600"/>
              </a:spcAft>
            </a:pPr>
            <a:r>
              <a:rPr lang="fr-FR" sz="1200" b="0" i="1" u="none" strike="noStrike" baseline="0" dirty="0"/>
              <a:t>Celui-ci aurait plus de temps dégagé afin de réaliser les tâches administratives. </a:t>
            </a:r>
            <a:endParaRPr lang="fr-FR" sz="1200" b="0" i="0" u="none" strike="noStrike" baseline="0" dirty="0"/>
          </a:p>
          <a:p>
            <a:pPr>
              <a:spcAft>
                <a:spcPts val="600"/>
              </a:spcAft>
            </a:pPr>
            <a:r>
              <a:rPr lang="fr-FR" sz="1200" b="0" i="1" u="none" strike="noStrike" baseline="0" dirty="0"/>
              <a:t>Monsieur l’inspecteur académique et son équipe se chargeront de la mise en place de ce nouveau fonctionnement. La directrice du R.P.I. sera madame Ducrot. </a:t>
            </a:r>
          </a:p>
          <a:p>
            <a:pPr>
              <a:spcAft>
                <a:spcPts val="600"/>
              </a:spcAft>
            </a:pPr>
            <a:endParaRPr lang="fr-FR" sz="1200" b="1" i="1" u="none" strike="noStrike" baseline="0" dirty="0"/>
          </a:p>
          <a:p>
            <a:pPr>
              <a:spcAft>
                <a:spcPts val="600"/>
              </a:spcAft>
            </a:pPr>
            <a:r>
              <a:rPr lang="fr-FR" sz="1200" b="1" i="1" u="sng" strike="noStrike" baseline="0" dirty="0"/>
              <a:t>Rémunération de l’agent recenseur </a:t>
            </a:r>
          </a:p>
          <a:p>
            <a:pPr>
              <a:spcAft>
                <a:spcPts val="600"/>
              </a:spcAft>
            </a:pPr>
            <a:r>
              <a:rPr lang="fr-FR" sz="1200" b="0" i="1" u="none" strike="noStrike" baseline="0" dirty="0"/>
              <a:t>Compte tenu du recensement de la population du 18 janvier au 17 février 2024, il est proposé de rémunérer madame </a:t>
            </a:r>
            <a:r>
              <a:rPr lang="fr-FR" sz="1200" b="0" i="1" u="none" strike="noStrike" baseline="0" dirty="0" err="1"/>
              <a:t>Garczarek</a:t>
            </a:r>
            <a:r>
              <a:rPr lang="fr-FR" sz="1200" b="0" i="1" u="none" strike="noStrike" baseline="0" dirty="0"/>
              <a:t> 1200 euros bruts. </a:t>
            </a:r>
            <a:endParaRPr lang="fr-FR" sz="1200" b="0" i="0" u="none" strike="noStrike" baseline="0" dirty="0"/>
          </a:p>
          <a:p>
            <a:pPr>
              <a:spcAft>
                <a:spcPts val="600"/>
              </a:spcAft>
            </a:pPr>
            <a:r>
              <a:rPr lang="fr-FR" sz="1200" b="0" i="1" u="none" strike="noStrike" baseline="0" dirty="0"/>
              <a:t>Il est rappelé que deux demi-journées de formations sont prévues ainsi que de nombreuses heures de travail entre les démarches administratives et de collecte auprès des administrés, de la mairie et de l’INSEE. </a:t>
            </a:r>
            <a:endParaRPr lang="fr-FR" sz="1200" b="0" i="0" u="none" strike="noStrike" baseline="0" dirty="0"/>
          </a:p>
          <a:p>
            <a:pPr>
              <a:spcAft>
                <a:spcPts val="600"/>
              </a:spcAft>
            </a:pPr>
            <a:endParaRPr lang="fr-FR" sz="1200" b="1" i="1" dirty="0"/>
          </a:p>
        </p:txBody>
      </p:sp>
    </p:spTree>
    <p:extLst>
      <p:ext uri="{BB962C8B-B14F-4D97-AF65-F5344CB8AC3E}">
        <p14:creationId xmlns:p14="http://schemas.microsoft.com/office/powerpoint/2010/main" val="280460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68A28A4-3163-1EF1-C6B9-A144AA9F2089}"/>
              </a:ext>
            </a:extLst>
          </p:cNvPr>
          <p:cNvSpPr>
            <a:spLocks noGrp="1"/>
          </p:cNvSpPr>
          <p:nvPr>
            <p:ph type="sldNum" sz="quarter" idx="12"/>
          </p:nvPr>
        </p:nvSpPr>
        <p:spPr/>
        <p:txBody>
          <a:bodyPr/>
          <a:lstStyle/>
          <a:p>
            <a:fld id="{697E920A-E185-421E-8081-1A9B0528DCFE}" type="slidenum">
              <a:rPr lang="fr-FR" smtClean="0"/>
              <a:t>4</a:t>
            </a:fld>
            <a:endParaRPr lang="fr-FR"/>
          </a:p>
        </p:txBody>
      </p:sp>
      <p:sp>
        <p:nvSpPr>
          <p:cNvPr id="3" name="ZoneTexte 2">
            <a:extLst>
              <a:ext uri="{FF2B5EF4-FFF2-40B4-BE49-F238E27FC236}">
                <a16:creationId xmlns:a16="http://schemas.microsoft.com/office/drawing/2014/main" id="{1758DB02-31D5-CCA9-3C2F-3650AD031D58}"/>
              </a:ext>
            </a:extLst>
          </p:cNvPr>
          <p:cNvSpPr txBox="1"/>
          <p:nvPr/>
        </p:nvSpPr>
        <p:spPr>
          <a:xfrm>
            <a:off x="289780" y="484271"/>
            <a:ext cx="6929167" cy="4078039"/>
          </a:xfrm>
          <a:prstGeom prst="rect">
            <a:avLst/>
          </a:prstGeom>
          <a:noFill/>
        </p:spPr>
        <p:txBody>
          <a:bodyPr wrap="square" rtlCol="0">
            <a:spAutoFit/>
          </a:bodyPr>
          <a:lstStyle/>
          <a:p>
            <a:pPr>
              <a:spcAft>
                <a:spcPts val="600"/>
              </a:spcAft>
            </a:pPr>
            <a:r>
              <a:rPr lang="fr-FR" sz="1200" b="1" i="1" u="sng" dirty="0"/>
              <a:t>Point travaux et urbanisme </a:t>
            </a:r>
          </a:p>
          <a:p>
            <a:pPr>
              <a:spcAft>
                <a:spcPts val="600"/>
              </a:spcAft>
            </a:pPr>
            <a:r>
              <a:rPr lang="fr-FR" sz="1200" i="1" dirty="0"/>
              <a:t>Monsieur Bordereau indique que 4 entreprises ont été sollicitées pour revoir les jeux des plus petits à l’aire de jeux. Le délai de réponse était fixé au 5 décembre dernier. Aucune entreprise n’a répondu. Elles seront relancées et une nouvelle entreprise sera contactée.  </a:t>
            </a:r>
            <a:endParaRPr lang="fr-FR" sz="1200" dirty="0"/>
          </a:p>
          <a:p>
            <a:pPr algn="just">
              <a:spcAft>
                <a:spcPts val="600"/>
              </a:spcAft>
            </a:pPr>
            <a:r>
              <a:rPr lang="fr-FR" sz="1200" i="1" dirty="0"/>
              <a:t>Un contrôle de sécurité du terrain multisports et du parcours de santé aura lieu le 20 décembre. </a:t>
            </a:r>
            <a:endParaRPr lang="fr-FR" sz="1200" dirty="0"/>
          </a:p>
          <a:p>
            <a:pPr algn="just">
              <a:spcAft>
                <a:spcPts val="600"/>
              </a:spcAft>
            </a:pPr>
            <a:r>
              <a:rPr lang="fr-FR" sz="1200" i="1" dirty="0"/>
              <a:t>Le dossier de demande de subvention pour la réfection de la rue du Four sera présenté au conseil départemental de l’Oise à la commission du 24 mars prochain </a:t>
            </a:r>
          </a:p>
          <a:p>
            <a:pPr algn="just">
              <a:spcAft>
                <a:spcPts val="600"/>
              </a:spcAft>
            </a:pPr>
            <a:r>
              <a:rPr lang="fr-FR" sz="1200" i="1" dirty="0"/>
              <a:t>Monsieur </a:t>
            </a:r>
            <a:r>
              <a:rPr lang="fr-FR" sz="1200" b="0" i="1" u="none" strike="noStrike" baseline="0" dirty="0"/>
              <a:t>Bordereau a demandé des chiffrages pour une remise en état des terrains de pétanque. </a:t>
            </a:r>
            <a:endParaRPr lang="fr-FR" sz="1200" b="0" i="0" u="none" strike="noStrike" baseline="0" dirty="0"/>
          </a:p>
          <a:p>
            <a:pPr algn="just">
              <a:spcAft>
                <a:spcPts val="600"/>
              </a:spcAft>
            </a:pPr>
            <a:r>
              <a:rPr lang="fr-FR" sz="1200" b="0" i="1" u="none" strike="noStrike" baseline="0" dirty="0"/>
              <a:t>Monsieur Longuet se charge d’obtenir différents devis pour la mise en place de stores automatiques et manuels à l’école maternelle. </a:t>
            </a:r>
            <a:endParaRPr lang="fr-FR" sz="1200" b="0" i="0" u="none" strike="noStrike" baseline="0" dirty="0"/>
          </a:p>
          <a:p>
            <a:pPr algn="just">
              <a:spcAft>
                <a:spcPts val="600"/>
              </a:spcAft>
            </a:pPr>
            <a:r>
              <a:rPr lang="fr-FR" sz="1200" b="0" i="1" u="none" strike="noStrike" baseline="0" dirty="0"/>
              <a:t>Les travaux se poursuivent dans le local à outils : après un grand nettoyage, une dalle de béton a été coulée et des rayonnages viennent d’être achetés. </a:t>
            </a:r>
            <a:endParaRPr lang="fr-FR" sz="1200" b="0" i="0" u="none" strike="noStrike" baseline="0" dirty="0"/>
          </a:p>
          <a:p>
            <a:pPr algn="just">
              <a:spcAft>
                <a:spcPts val="600"/>
              </a:spcAft>
            </a:pPr>
            <a:endParaRPr lang="fr-FR" sz="1200" b="0" i="1" u="none" strike="noStrike" baseline="0" dirty="0"/>
          </a:p>
          <a:p>
            <a:pPr algn="just">
              <a:spcAft>
                <a:spcPts val="600"/>
              </a:spcAft>
            </a:pPr>
            <a:endParaRPr lang="fr-FR" sz="1200" i="1" dirty="0"/>
          </a:p>
          <a:p>
            <a:pPr algn="just">
              <a:spcAft>
                <a:spcPts val="600"/>
              </a:spcAft>
            </a:pPr>
            <a:r>
              <a:rPr lang="fr-FR" sz="1200" b="0" i="1" u="none" strike="noStrike" baseline="0" dirty="0"/>
              <a:t>Le marché de noël 2023 a été mouvementé avec une météo peu clémente et des tonnelles déchainées. </a:t>
            </a:r>
            <a:endParaRPr lang="fr-FR" sz="1200" b="0" i="0" u="none" strike="noStrike" baseline="0" dirty="0"/>
          </a:p>
          <a:p>
            <a:pPr algn="just">
              <a:spcAft>
                <a:spcPts val="600"/>
              </a:spcAft>
            </a:pPr>
            <a:r>
              <a:rPr lang="fr-FR" sz="1200" b="0" i="1" u="none" strike="noStrike" baseline="0" dirty="0"/>
              <a:t>Le prochain événement sera la préparation des colis du C.C.A.S. samedi 16 décembre à 09h15 en mairie. </a:t>
            </a:r>
            <a:endParaRPr lang="fr-FR" sz="1200" b="0" i="0" u="none" strike="noStrike" baseline="0" dirty="0"/>
          </a:p>
          <a:p>
            <a:pPr algn="just">
              <a:spcAft>
                <a:spcPts val="600"/>
              </a:spcAft>
            </a:pPr>
            <a:r>
              <a:rPr lang="fr-FR" sz="1200" b="0" i="1" u="none" strike="noStrike" baseline="0" dirty="0"/>
              <a:t>Une réunion aura lieu au début de l’année 2024 pour les manifestations de l’année. La première sera le loto. </a:t>
            </a:r>
            <a:endParaRPr lang="fr-FR" sz="1200" b="0" i="0" u="none" strike="noStrike" baseline="0" dirty="0"/>
          </a:p>
        </p:txBody>
      </p:sp>
      <p:sp>
        <p:nvSpPr>
          <p:cNvPr id="4" name="ZoneTexte 3">
            <a:extLst>
              <a:ext uri="{FF2B5EF4-FFF2-40B4-BE49-F238E27FC236}">
                <a16:creationId xmlns:a16="http://schemas.microsoft.com/office/drawing/2014/main" id="{F1A26054-4255-2B2F-929D-887464B4145F}"/>
              </a:ext>
            </a:extLst>
          </p:cNvPr>
          <p:cNvSpPr txBox="1"/>
          <p:nvPr/>
        </p:nvSpPr>
        <p:spPr>
          <a:xfrm>
            <a:off x="289781" y="4876038"/>
            <a:ext cx="6964912" cy="4924425"/>
          </a:xfrm>
          <a:prstGeom prst="rect">
            <a:avLst/>
          </a:prstGeom>
          <a:noFill/>
        </p:spPr>
        <p:txBody>
          <a:bodyPr wrap="square" rtlCol="0">
            <a:spAutoFit/>
          </a:bodyPr>
          <a:lstStyle/>
          <a:p>
            <a:pPr algn="ctr">
              <a:spcAft>
                <a:spcPts val="600"/>
              </a:spcAft>
            </a:pPr>
            <a:r>
              <a:rPr lang="fr-FR" sz="1200" b="1" u="sng" dirty="0"/>
              <a:t>REUNION DU 19 FEVRIER 2024</a:t>
            </a:r>
          </a:p>
          <a:p>
            <a:pPr algn="just">
              <a:spcAft>
                <a:spcPts val="600"/>
              </a:spcAft>
            </a:pPr>
            <a:endParaRPr lang="fr-FR" sz="1200" b="1" i="1" u="sng" dirty="0">
              <a:effectLst/>
              <a:ea typeface="Times New Roman" panose="02020603050405020304" pitchFamily="18" charset="0"/>
              <a:cs typeface="Arial" panose="020B0604020202020204" pitchFamily="34" charset="0"/>
            </a:endParaRPr>
          </a:p>
          <a:p>
            <a:pPr algn="just">
              <a:spcAft>
                <a:spcPts val="600"/>
              </a:spcAft>
            </a:pPr>
            <a:r>
              <a:rPr lang="fr-FR" sz="1200" b="1" i="1" u="sng" dirty="0">
                <a:effectLst/>
                <a:ea typeface="Times New Roman" panose="02020603050405020304" pitchFamily="18" charset="0"/>
                <a:cs typeface="Arial" panose="020B0604020202020204" pitchFamily="34" charset="0"/>
              </a:rPr>
              <a:t>R.I.F.S.E.E.P.</a:t>
            </a:r>
          </a:p>
          <a:p>
            <a:pPr algn="just">
              <a:spcAft>
                <a:spcPts val="600"/>
              </a:spcAft>
              <a:tabLst>
                <a:tab pos="180340" algn="l"/>
              </a:tabLst>
            </a:pPr>
            <a:r>
              <a:rPr lang="fr-FR" sz="1200" i="1" dirty="0"/>
              <a:t>Il a été demandé par le service de gestion comptable (S.G.C.) de Senlis de revoir la délibération concernant le R.I.F.S.E.E.P. attribué au personnel communal afin d’actualiser les textes et de mettre à jour les grades d’ayants-droits.</a:t>
            </a:r>
          </a:p>
          <a:p>
            <a:pPr algn="just">
              <a:spcAft>
                <a:spcPts val="600"/>
              </a:spcAft>
              <a:tabLst>
                <a:tab pos="180340" algn="l"/>
              </a:tabLst>
            </a:pPr>
            <a:r>
              <a:rPr lang="fr-FR" sz="1200" i="1" dirty="0"/>
              <a:t>Il est rappelé que le R.I.F.S.E.E.P. regroupe un ensemble de primes et se décline en deux parties : I.F.S.E. (Indemnités de Fonction, de Sujétions et d’Expertise) et C.I.A. (Complément Indemnitaire Annuel). Sur la commune de Borest, le R.I.F.S.E.E.P. est versé en trois fois (juin / septembre / décembre) et est égal à un treizième mois de salaire.</a:t>
            </a:r>
          </a:p>
          <a:p>
            <a:pPr algn="just">
              <a:spcAft>
                <a:spcPts val="600"/>
              </a:spcAft>
              <a:tabLst>
                <a:tab pos="180340" algn="l"/>
              </a:tabLst>
            </a:pPr>
            <a:r>
              <a:rPr lang="fr-FR" sz="1200" i="1" dirty="0"/>
              <a:t>Après avoir délibéré, c’est à l’unanimité que les conseillers approuvent la rédaction d’une nouvelle délibération du R.I.F.S.E.E.P</a:t>
            </a:r>
            <a:r>
              <a:rPr lang="fr-FR" sz="1200" i="1" dirty="0">
                <a:effectLst/>
                <a:ea typeface="Times New Roman" panose="02020603050405020304" pitchFamily="18" charset="0"/>
                <a:cs typeface="Arial" panose="020B0604020202020204" pitchFamily="34" charset="0"/>
              </a:rPr>
              <a:t>.</a:t>
            </a:r>
          </a:p>
          <a:p>
            <a:pPr algn="just">
              <a:spcAft>
                <a:spcPts val="600"/>
              </a:spcAft>
              <a:tabLst>
                <a:tab pos="180340" algn="l"/>
              </a:tabLst>
            </a:pPr>
            <a:endParaRPr lang="fr-FR" sz="1200" i="1" dirty="0">
              <a:effectLst/>
              <a:ea typeface="Times New Roman" panose="02020603050405020304" pitchFamily="18" charset="0"/>
              <a:cs typeface="Arial" panose="020B0604020202020204" pitchFamily="34" charset="0"/>
            </a:endParaRPr>
          </a:p>
          <a:p>
            <a:pPr algn="just">
              <a:spcAft>
                <a:spcPts val="600"/>
              </a:spcAft>
              <a:tabLst>
                <a:tab pos="180340" algn="l"/>
              </a:tabLst>
            </a:pPr>
            <a:r>
              <a:rPr lang="fr-FR" sz="1200" b="1" i="1" u="sng" dirty="0">
                <a:effectLst/>
                <a:ea typeface="Times New Roman" panose="02020603050405020304" pitchFamily="18" charset="0"/>
                <a:cs typeface="Arial" panose="020B0604020202020204" pitchFamily="34" charset="0"/>
              </a:rPr>
              <a:t>C</a:t>
            </a:r>
            <a:r>
              <a:rPr lang="fr-FR" sz="1200" b="1" u="sng" dirty="0">
                <a:effectLst/>
                <a:ea typeface="Times New Roman" panose="02020603050405020304" pitchFamily="18" charset="0"/>
                <a:cs typeface="Arial" panose="020B0604020202020204" pitchFamily="34" charset="0"/>
              </a:rPr>
              <a:t>irculation au croisement rue Elisabeth Roussel / rue du Madras</a:t>
            </a:r>
            <a:endParaRPr lang="fr-FR" sz="1200" b="1" u="sng" dirty="0">
              <a:effectLst/>
              <a:ea typeface="Calibri" panose="020F0502020204030204" pitchFamily="34" charset="0"/>
              <a:cs typeface="Arial" panose="020B0604020202020204" pitchFamily="34" charset="0"/>
            </a:endParaRPr>
          </a:p>
          <a:p>
            <a:pPr algn="just">
              <a:spcAft>
                <a:spcPts val="600"/>
              </a:spcAft>
              <a:tabLst>
                <a:tab pos="1314450" algn="l"/>
              </a:tabLst>
            </a:pPr>
            <a:r>
              <a:rPr lang="fr-FR" sz="1200" i="1" dirty="0">
                <a:cs typeface="Arial" panose="020B0604020202020204" pitchFamily="34" charset="0"/>
              </a:rPr>
              <a:t>Afin de sécuriser le carrefour rue Elisabeth Roussel / rue du Madras il est envisagé d’installer un panneau « Stop » rue du Madras.</a:t>
            </a:r>
          </a:p>
          <a:p>
            <a:pPr algn="just">
              <a:spcAft>
                <a:spcPts val="600"/>
              </a:spcAft>
              <a:tabLst>
                <a:tab pos="1314450" algn="l"/>
              </a:tabLst>
            </a:pPr>
            <a:r>
              <a:rPr lang="fr-FR" sz="1200" i="1" dirty="0">
                <a:cs typeface="Arial" panose="020B0604020202020204" pitchFamily="34" charset="0"/>
              </a:rPr>
              <a:t>Monsieur Carpentier a été voir bon nombre de ses voisins et pour eux ce n’est pas la solution adaptée. Il propose une « zone de rencontre » limitée à 20 </a:t>
            </a:r>
            <a:r>
              <a:rPr lang="fr-FR" sz="1200" i="1" dirty="0" err="1">
                <a:cs typeface="Arial" panose="020B0604020202020204" pitchFamily="34" charset="0"/>
              </a:rPr>
              <a:t>km/H</a:t>
            </a:r>
            <a:r>
              <a:rPr lang="fr-FR" sz="1200" i="1" dirty="0">
                <a:cs typeface="Arial" panose="020B0604020202020204" pitchFamily="34" charset="0"/>
              </a:rPr>
              <a:t> tout en maintenant la priorité à droite, comme cela se fait dans beaucoup d’autres croisements du village.</a:t>
            </a:r>
          </a:p>
          <a:p>
            <a:pPr algn="just">
              <a:spcAft>
                <a:spcPts val="600"/>
              </a:spcAft>
              <a:tabLst>
                <a:tab pos="1314450" algn="l"/>
              </a:tabLst>
            </a:pPr>
            <a:r>
              <a:rPr lang="fr-FR" sz="1200" i="1" dirty="0">
                <a:cs typeface="Arial" panose="020B0604020202020204" pitchFamily="34" charset="0"/>
              </a:rPr>
              <a:t>Après de vifs échanges et après avoir délibéré à l’unanimité deux panneaux « Stop » seront finalement implantés rue Elisabeth Roussel et rue du Madras. Il s’agira d’une mesure provisoire de 6 mois et le conseil municipal en reparlera en septembre prochain.</a:t>
            </a:r>
          </a:p>
        </p:txBody>
      </p:sp>
    </p:spTree>
    <p:extLst>
      <p:ext uri="{BB962C8B-B14F-4D97-AF65-F5344CB8AC3E}">
        <p14:creationId xmlns:p14="http://schemas.microsoft.com/office/powerpoint/2010/main" val="2032562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72979" y="212844"/>
            <a:ext cx="6782988" cy="8879354"/>
          </a:xfrm>
          <a:prstGeom prst="rect">
            <a:avLst/>
          </a:prstGeom>
          <a:noFill/>
        </p:spPr>
        <p:txBody>
          <a:bodyPr wrap="square" rtlCol="0">
            <a:spAutoFit/>
          </a:bodyPr>
          <a:lstStyle/>
          <a:p>
            <a:pPr algn="just">
              <a:spcAft>
                <a:spcPts val="600"/>
              </a:spcAft>
              <a:tabLst>
                <a:tab pos="1314450" algn="l"/>
              </a:tabLst>
            </a:pPr>
            <a:endParaRPr lang="fr-FR" sz="1200" b="1" u="sng" dirty="0">
              <a:effectLst/>
              <a:ea typeface="Times New Roman" panose="02020603050405020304" pitchFamily="18" charset="0"/>
              <a:cs typeface="Times New Roman" panose="02020603050405020304" pitchFamily="18" charset="0"/>
            </a:endParaRPr>
          </a:p>
          <a:p>
            <a:pPr algn="just">
              <a:spcAft>
                <a:spcPts val="600"/>
              </a:spcAft>
              <a:tabLst>
                <a:tab pos="1314450" algn="l"/>
              </a:tabLst>
            </a:pPr>
            <a:r>
              <a:rPr lang="fr-FR" sz="1200" b="1" u="sng" dirty="0">
                <a:ea typeface="Times New Roman" panose="02020603050405020304" pitchFamily="18" charset="0"/>
                <a:cs typeface="Times New Roman" panose="02020603050405020304" pitchFamily="18" charset="0"/>
              </a:rPr>
              <a:t>Délibération pour la coupe de bois avec l’Organisme National des Forêts (O.N.F.)</a:t>
            </a:r>
            <a:endParaRPr lang="fr-FR" sz="1200" u="sng" dirty="0">
              <a:ea typeface="Calibri" panose="020F0502020204030204" pitchFamily="34" charset="0"/>
              <a:cs typeface="Times New Roman" panose="02020603050405020304" pitchFamily="18" charset="0"/>
            </a:endParaRPr>
          </a:p>
          <a:p>
            <a:pPr algn="just">
              <a:spcAft>
                <a:spcPts val="600"/>
              </a:spcAft>
              <a:tabLst>
                <a:tab pos="1314450" algn="l"/>
              </a:tabLst>
            </a:pPr>
            <a:r>
              <a:rPr lang="fr-FR" sz="1200" i="1" dirty="0">
                <a:ea typeface="Times New Roman" panose="02020603050405020304" pitchFamily="18" charset="0"/>
                <a:cs typeface="Times New Roman" panose="02020603050405020304" pitchFamily="18" charset="0"/>
              </a:rPr>
              <a:t>La commune de Borest est propriétaire d’un massif forestier de belle taille (3.84 ha), du côté de la route départementale 330. où l’O.N.F. préconise la coupe de grumes, perches, houppiers et taillis.</a:t>
            </a:r>
          </a:p>
          <a:p>
            <a:pPr algn="just">
              <a:spcAft>
                <a:spcPts val="600"/>
              </a:spcAft>
              <a:tabLst>
                <a:tab pos="1314450" algn="l"/>
              </a:tabLst>
            </a:pPr>
            <a:endParaRPr lang="fr-FR" sz="1200" i="1" dirty="0">
              <a:ea typeface="Times New Roman" panose="02020603050405020304" pitchFamily="18" charset="0"/>
              <a:cs typeface="Times New Roman" panose="02020603050405020304" pitchFamily="18" charset="0"/>
            </a:endParaRPr>
          </a:p>
          <a:p>
            <a:pPr algn="just">
              <a:spcAft>
                <a:spcPts val="600"/>
              </a:spcAft>
              <a:tabLst>
                <a:tab pos="1314450" algn="l"/>
              </a:tabLst>
            </a:pPr>
            <a:r>
              <a:rPr lang="fr-FR" sz="1200" b="1" i="1" u="sng" dirty="0">
                <a:effectLst/>
                <a:ea typeface="Times New Roman" panose="02020603050405020304" pitchFamily="18" charset="0"/>
                <a:cs typeface="Times New Roman" panose="02020603050405020304" pitchFamily="18" charset="0"/>
              </a:rPr>
              <a:t>Situation sur le R.P.I.</a:t>
            </a:r>
            <a:endParaRPr lang="fr-FR" sz="1200" i="1" u="sng" dirty="0">
              <a:effectLst/>
              <a:ea typeface="Calibri" panose="020F0502020204030204" pitchFamily="34" charset="0"/>
              <a:cs typeface="Times New Roman" panose="02020603050405020304" pitchFamily="18" charset="0"/>
            </a:endParaRPr>
          </a:p>
          <a:p>
            <a:pPr algn="just">
              <a:spcAft>
                <a:spcPts val="600"/>
              </a:spcAft>
              <a:tabLst>
                <a:tab pos="1314450" algn="l"/>
              </a:tabLst>
            </a:pPr>
            <a:r>
              <a:rPr lang="fr-FR" sz="1200" i="1" dirty="0">
                <a:effectLst/>
                <a:ea typeface="Times New Roman" panose="02020603050405020304" pitchFamily="18" charset="0"/>
                <a:cs typeface="Times New Roman" panose="02020603050405020304" pitchFamily="18" charset="0"/>
              </a:rPr>
              <a:t>Le département de l’Oise pratique beaucoup de fermetures de classes pour la rentrée prochaine.</a:t>
            </a:r>
            <a:endParaRPr lang="fr-FR" sz="1200" dirty="0">
              <a:effectLst/>
              <a:ea typeface="Calibri" panose="020F0502020204030204" pitchFamily="34" charset="0"/>
              <a:cs typeface="Times New Roman" panose="02020603050405020304" pitchFamily="18" charset="0"/>
            </a:endParaRPr>
          </a:p>
          <a:p>
            <a:pPr algn="just">
              <a:spcAft>
                <a:spcPts val="600"/>
              </a:spcAft>
              <a:tabLst>
                <a:tab pos="1314450" algn="l"/>
              </a:tabLst>
            </a:pPr>
            <a:r>
              <a:rPr lang="fr-FR" sz="1200" i="1" dirty="0">
                <a:effectLst/>
                <a:ea typeface="Times New Roman" panose="02020603050405020304" pitchFamily="18" charset="0"/>
                <a:cs typeface="Times New Roman" panose="02020603050405020304" pitchFamily="18" charset="0"/>
              </a:rPr>
              <a:t>La classe de Montlognon et son école sont amenées à fermer.</a:t>
            </a:r>
            <a:endParaRPr lang="fr-FR" sz="1200" dirty="0">
              <a:effectLst/>
              <a:ea typeface="Calibri" panose="020F0502020204030204" pitchFamily="34" charset="0"/>
              <a:cs typeface="Times New Roman" panose="02020603050405020304" pitchFamily="18" charset="0"/>
            </a:endParaRPr>
          </a:p>
          <a:p>
            <a:pPr algn="just">
              <a:spcAft>
                <a:spcPts val="600"/>
              </a:spcAft>
              <a:tabLst>
                <a:tab pos="1314450" algn="l"/>
              </a:tabLst>
            </a:pPr>
            <a:r>
              <a:rPr lang="fr-FR" sz="1200" i="1" dirty="0">
                <a:effectLst/>
                <a:ea typeface="Times New Roman" panose="02020603050405020304" pitchFamily="18" charset="0"/>
                <a:cs typeface="Times New Roman" panose="02020603050405020304" pitchFamily="18" charset="0"/>
              </a:rPr>
              <a:t>Afin d’échanger sur le sujet, un groupe de parents a été reçu le mardi 13 février dernier par messieurs </a:t>
            </a:r>
            <a:r>
              <a:rPr lang="fr-FR" sz="1200" i="1" dirty="0" err="1">
                <a:effectLst/>
                <a:ea typeface="Times New Roman" panose="02020603050405020304" pitchFamily="18" charset="0"/>
                <a:cs typeface="Times New Roman" panose="02020603050405020304" pitchFamily="18" charset="0"/>
              </a:rPr>
              <a:t>Patria</a:t>
            </a:r>
            <a:r>
              <a:rPr lang="fr-FR" sz="1200" i="1" dirty="0">
                <a:effectLst/>
                <a:ea typeface="Times New Roman" panose="02020603050405020304" pitchFamily="18" charset="0"/>
                <a:cs typeface="Times New Roman" panose="02020603050405020304" pitchFamily="18" charset="0"/>
              </a:rPr>
              <a:t> et Sicard. Ont été évoqués la baisse des effectifs provoquant cette fermeture de classe inévitable.</a:t>
            </a:r>
            <a:endParaRPr lang="fr-FR" sz="1200" dirty="0">
              <a:effectLst/>
              <a:ea typeface="Calibri" panose="020F0502020204030204" pitchFamily="34" charset="0"/>
              <a:cs typeface="Times New Roman" panose="02020603050405020304" pitchFamily="18" charset="0"/>
            </a:endParaRPr>
          </a:p>
          <a:p>
            <a:pPr algn="just">
              <a:spcAft>
                <a:spcPts val="600"/>
              </a:spcAft>
              <a:tabLst>
                <a:tab pos="1314450" algn="l"/>
              </a:tabLst>
            </a:pPr>
            <a:r>
              <a:rPr lang="fr-FR" sz="1200" i="1" dirty="0">
                <a:effectLst/>
                <a:ea typeface="Times New Roman" panose="02020603050405020304" pitchFamily="18" charset="0"/>
                <a:cs typeface="Times New Roman" panose="02020603050405020304" pitchFamily="18" charset="0"/>
              </a:rPr>
              <a:t>Monsieur Longuet souhaite qu’à l’avenir les conseillers municipaux soient alertés et pas seulement lors des réunions de conseils municipaux.</a:t>
            </a:r>
            <a:endParaRPr lang="fr-FR" sz="1200" dirty="0">
              <a:effectLst/>
              <a:ea typeface="Calibri" panose="020F0502020204030204" pitchFamily="34" charset="0"/>
              <a:cs typeface="Times New Roman" panose="02020603050405020304" pitchFamily="18" charset="0"/>
            </a:endParaRPr>
          </a:p>
          <a:p>
            <a:pPr algn="just">
              <a:spcAft>
                <a:spcPts val="600"/>
              </a:spcAft>
              <a:tabLst>
                <a:tab pos="1314450" algn="l"/>
              </a:tabLst>
            </a:pPr>
            <a:r>
              <a:rPr lang="fr-FR" sz="1200" i="1" dirty="0">
                <a:effectLst/>
                <a:ea typeface="Times New Roman" panose="02020603050405020304" pitchFamily="18" charset="0"/>
                <a:cs typeface="Times New Roman" panose="02020603050405020304" pitchFamily="18" charset="0"/>
              </a:rPr>
              <a:t>Le prochain conseil d’école est le 22 mars.</a:t>
            </a:r>
            <a:endParaRPr lang="fr-FR" sz="1200" dirty="0">
              <a:effectLst/>
              <a:ea typeface="Calibri" panose="020F0502020204030204" pitchFamily="34" charset="0"/>
              <a:cs typeface="Times New Roman" panose="02020603050405020304" pitchFamily="18" charset="0"/>
            </a:endParaRPr>
          </a:p>
          <a:p>
            <a:pPr algn="just">
              <a:spcAft>
                <a:spcPts val="600"/>
              </a:spcAft>
              <a:tabLst>
                <a:tab pos="1314450" algn="l"/>
              </a:tabLst>
            </a:pPr>
            <a:r>
              <a:rPr lang="fr-FR" sz="1200" i="1" dirty="0">
                <a:effectLst/>
                <a:ea typeface="Times New Roman" panose="02020603050405020304" pitchFamily="18" charset="0"/>
                <a:cs typeface="Times New Roman" panose="02020603050405020304" pitchFamily="18" charset="0"/>
              </a:rPr>
              <a:t>Monsieur le Maire rappelle la répartition des frais du RPI sur les deux dernières années : </a:t>
            </a:r>
            <a:endParaRPr lang="fr-FR" sz="1200" dirty="0">
              <a:effectLst/>
              <a:ea typeface="Calibri" panose="020F0502020204030204" pitchFamily="34" charset="0"/>
              <a:cs typeface="Times New Roman" panose="02020603050405020304" pitchFamily="18" charset="0"/>
            </a:endParaRPr>
          </a:p>
          <a:p>
            <a:pPr algn="just">
              <a:spcAft>
                <a:spcPts val="600"/>
              </a:spcAft>
              <a:tabLst>
                <a:tab pos="1314450" algn="l"/>
              </a:tabLst>
            </a:pPr>
            <a:r>
              <a:rPr lang="fr-FR" sz="1200" i="1" dirty="0">
                <a:effectLst/>
                <a:ea typeface="Times New Roman" panose="02020603050405020304" pitchFamily="18" charset="0"/>
                <a:cs typeface="Times New Roman" panose="02020603050405020304" pitchFamily="18" charset="0"/>
              </a:rPr>
              <a:t>Année scolaire 2022/2023, la commune de Borest a dépensé pour son école 52130.70 euros et le coût par élève était de 1028.71 euros soit un total après répartition des charges entre communes de 38 412.12 de dépenses pour les enfants habitant Borest contre un coût par élève de 823.59 euros en 2021/2022 et un total dépenses des enfants de Borest de 35 694.33 euros sur un coût initial engagé par la commune de Borest de 47 920.57 euros. La hausse des coûts entre ces deux années scolaires est de 25 %.</a:t>
            </a:r>
            <a:endParaRPr lang="fr-FR" sz="1200" dirty="0">
              <a:effectLst/>
              <a:ea typeface="Calibri" panose="020F0502020204030204" pitchFamily="34" charset="0"/>
              <a:cs typeface="Times New Roman" panose="02020603050405020304" pitchFamily="18" charset="0"/>
            </a:endParaRPr>
          </a:p>
          <a:p>
            <a:pPr algn="just">
              <a:spcAft>
                <a:spcPts val="600"/>
              </a:spcAft>
              <a:tabLst>
                <a:tab pos="1314450" algn="l"/>
              </a:tabLst>
            </a:pPr>
            <a:r>
              <a:rPr lang="fr-FR" sz="1200" i="1" dirty="0">
                <a:effectLst/>
                <a:ea typeface="Times New Roman" panose="02020603050405020304" pitchFamily="18" charset="0"/>
                <a:cs typeface="Times New Roman" panose="02020603050405020304" pitchFamily="18" charset="0"/>
              </a:rPr>
              <a:t>Nous ajoutons à cela, sur l’année 2022/2023 une dépense d’informatique pour notre commune de 6573.63 euros soit un total pour Borest de 44 985.75 euros.</a:t>
            </a:r>
            <a:endParaRPr lang="fr-FR" sz="1200" dirty="0">
              <a:effectLst/>
              <a:ea typeface="Calibri" panose="020F0502020204030204" pitchFamily="34" charset="0"/>
              <a:cs typeface="Times New Roman" panose="02020603050405020304" pitchFamily="18" charset="0"/>
            </a:endParaRPr>
          </a:p>
          <a:p>
            <a:pPr algn="just">
              <a:spcAft>
                <a:spcPts val="600"/>
              </a:spcAft>
              <a:tabLst>
                <a:tab pos="1314450" algn="l"/>
              </a:tabLst>
            </a:pPr>
            <a:r>
              <a:rPr lang="fr-FR" sz="1200" i="1" dirty="0">
                <a:effectLst/>
                <a:ea typeface="Times New Roman" panose="02020603050405020304" pitchFamily="18" charset="0"/>
                <a:cs typeface="Times New Roman" panose="02020603050405020304" pitchFamily="18" charset="0"/>
              </a:rPr>
              <a:t>Pour ces élèves en primaire il faut également ajouter la participation de la commune à l’association APEM en charge de la restauration scolaire et du périscolaire : en 2023 elle était de 15 376 euros.</a:t>
            </a:r>
            <a:endParaRPr lang="fr-FR" sz="1200" dirty="0">
              <a:effectLst/>
              <a:ea typeface="Calibri" panose="020F0502020204030204" pitchFamily="34" charset="0"/>
              <a:cs typeface="Times New Roman" panose="02020603050405020304" pitchFamily="18" charset="0"/>
            </a:endParaRPr>
          </a:p>
          <a:p>
            <a:pPr algn="just">
              <a:spcAft>
                <a:spcPts val="600"/>
              </a:spcAft>
              <a:tabLst>
                <a:tab pos="1314450" algn="l"/>
              </a:tabLst>
            </a:pPr>
            <a:r>
              <a:rPr lang="fr-FR" sz="1200" i="1" dirty="0">
                <a:effectLst/>
                <a:ea typeface="Times New Roman" panose="02020603050405020304" pitchFamily="18" charset="0"/>
                <a:cs typeface="Times New Roman" panose="02020603050405020304" pitchFamily="18" charset="0"/>
              </a:rPr>
              <a:t>Aucune dépense n’est faite pour les élèves en secondaire ni les lycéens et le budget des ainés a été réduit de 35 % pour l’année 2023.</a:t>
            </a:r>
          </a:p>
          <a:p>
            <a:pPr algn="just">
              <a:spcAft>
                <a:spcPts val="600"/>
              </a:spcAft>
              <a:tabLst>
                <a:tab pos="1314450" algn="l"/>
              </a:tabLst>
            </a:pPr>
            <a:endParaRPr lang="fr-FR" sz="1200" dirty="0">
              <a:effectLst/>
              <a:ea typeface="Calibri" panose="020F0502020204030204" pitchFamily="34" charset="0"/>
              <a:cs typeface="Times New Roman" panose="02020603050405020304" pitchFamily="18" charset="0"/>
            </a:endParaRPr>
          </a:p>
          <a:p>
            <a:pPr algn="just">
              <a:spcAft>
                <a:spcPts val="600"/>
              </a:spcAft>
              <a:tabLst>
                <a:tab pos="1314450" algn="l"/>
              </a:tabLst>
            </a:pPr>
            <a:r>
              <a:rPr lang="fr-FR" sz="1200" b="1" i="1" u="sng" dirty="0">
                <a:effectLst/>
                <a:ea typeface="Times New Roman" panose="02020603050405020304" pitchFamily="18" charset="0"/>
                <a:cs typeface="Times New Roman" panose="02020603050405020304" pitchFamily="18" charset="0"/>
              </a:rPr>
              <a:t>Situation de l’entretien des espaces verts en 2024</a:t>
            </a:r>
            <a:endParaRPr lang="fr-FR" sz="1200" b="1" i="1" u="sng" dirty="0">
              <a:effectLst/>
              <a:ea typeface="Calibri" panose="020F0502020204030204" pitchFamily="34" charset="0"/>
              <a:cs typeface="Times New Roman" panose="02020603050405020304" pitchFamily="18" charset="0"/>
            </a:endParaRPr>
          </a:p>
          <a:p>
            <a:pPr algn="just">
              <a:spcAft>
                <a:spcPts val="600"/>
              </a:spcAft>
              <a:tabLst>
                <a:tab pos="1314450" algn="l"/>
              </a:tabLst>
            </a:pPr>
            <a:r>
              <a:rPr lang="fr-FR" sz="1200" i="1" dirty="0">
                <a:effectLst/>
                <a:ea typeface="Times New Roman" panose="02020603050405020304" pitchFamily="18" charset="0"/>
                <a:cs typeface="Times New Roman" panose="02020603050405020304" pitchFamily="18" charset="0"/>
              </a:rPr>
              <a:t>Monsieur Sicard a signé un contrat annuel avec l’entreprise Valois Paysages pour 11 tontes à 840 euros T.T.C. la tonte soit 9240 euros T.T.C. pour 2024. </a:t>
            </a:r>
            <a:endParaRPr lang="fr-FR" sz="1200" dirty="0">
              <a:effectLst/>
              <a:ea typeface="Calibri" panose="020F0502020204030204" pitchFamily="34" charset="0"/>
              <a:cs typeface="Times New Roman" panose="02020603050405020304" pitchFamily="18" charset="0"/>
            </a:endParaRPr>
          </a:p>
          <a:p>
            <a:pPr algn="just">
              <a:spcAft>
                <a:spcPts val="600"/>
              </a:spcAft>
              <a:tabLst>
                <a:tab pos="1314450" algn="l"/>
              </a:tabLst>
            </a:pPr>
            <a:r>
              <a:rPr lang="fr-FR" sz="1200" i="1" dirty="0">
                <a:ea typeface="Times New Roman" panose="02020603050405020304" pitchFamily="18" charset="0"/>
                <a:cs typeface="Times New Roman" panose="02020603050405020304" pitchFamily="18" charset="0"/>
              </a:rPr>
              <a:t>V</a:t>
            </a:r>
            <a:r>
              <a:rPr lang="fr-FR" sz="1200" i="1" dirty="0">
                <a:effectLst/>
                <a:ea typeface="Times New Roman" panose="02020603050405020304" pitchFamily="18" charset="0"/>
                <a:cs typeface="Times New Roman" panose="02020603050405020304" pitchFamily="18" charset="0"/>
              </a:rPr>
              <a:t>alois Emploi, met à disposition une personne pour 15 heures par semaine soit 60 heures par mois avec un taux horaire de 22 euros nets soit 15 840 euros nets à l’année.</a:t>
            </a:r>
            <a:endParaRPr lang="fr-FR" sz="1200" dirty="0">
              <a:effectLst/>
              <a:ea typeface="Calibri" panose="020F0502020204030204" pitchFamily="34" charset="0"/>
              <a:cs typeface="Times New Roman" panose="02020603050405020304" pitchFamily="18" charset="0"/>
            </a:endParaRPr>
          </a:p>
          <a:p>
            <a:pPr algn="just">
              <a:spcAft>
                <a:spcPts val="600"/>
              </a:spcAft>
              <a:tabLst>
                <a:tab pos="1314450" algn="l"/>
              </a:tabLst>
            </a:pPr>
            <a:r>
              <a:rPr lang="fr-FR" sz="1200" i="1" dirty="0">
                <a:effectLst/>
                <a:ea typeface="Times New Roman" panose="02020603050405020304" pitchFamily="18" charset="0"/>
                <a:cs typeface="Times New Roman" panose="02020603050405020304" pitchFamily="18" charset="0"/>
              </a:rPr>
              <a:t>L’agent communal en arrêt maladie nous coûte actuellement 333 euros par mois, environ 4000 euros.</a:t>
            </a:r>
            <a:endParaRPr lang="fr-FR" sz="1200" dirty="0">
              <a:effectLst/>
              <a:ea typeface="Calibri" panose="020F0502020204030204" pitchFamily="34" charset="0"/>
              <a:cs typeface="Times New Roman" panose="02020603050405020304" pitchFamily="18" charset="0"/>
            </a:endParaRPr>
          </a:p>
          <a:p>
            <a:pPr algn="just">
              <a:spcAft>
                <a:spcPts val="600"/>
              </a:spcAft>
              <a:tabLst>
                <a:tab pos="1314450" algn="l"/>
              </a:tabLst>
            </a:pPr>
            <a:r>
              <a:rPr lang="fr-FR" sz="1200" i="1" dirty="0">
                <a:effectLst/>
                <a:ea typeface="Times New Roman" panose="02020603050405020304" pitchFamily="18" charset="0"/>
                <a:cs typeface="Times New Roman" panose="02020603050405020304" pitchFamily="18" charset="0"/>
              </a:rPr>
              <a:t>La haie du tennis sera prise en charge par la commune pour 950 euros T.T.C.</a:t>
            </a:r>
            <a:endParaRPr lang="fr-FR" sz="1200" dirty="0">
              <a:effectLst/>
              <a:ea typeface="Calibri" panose="020F0502020204030204" pitchFamily="34" charset="0"/>
              <a:cs typeface="Times New Roman" panose="02020603050405020304" pitchFamily="18" charset="0"/>
            </a:endParaRPr>
          </a:p>
          <a:p>
            <a:pPr algn="just">
              <a:spcAft>
                <a:spcPts val="600"/>
              </a:spcAft>
              <a:tabLst>
                <a:tab pos="1314450" algn="l"/>
              </a:tabLst>
            </a:pPr>
            <a:r>
              <a:rPr lang="fr-FR" sz="1200" i="1" dirty="0">
                <a:effectLst/>
                <a:ea typeface="Times New Roman" panose="02020603050405020304" pitchFamily="18" charset="0"/>
                <a:cs typeface="Times New Roman" panose="02020603050405020304" pitchFamily="18" charset="0"/>
              </a:rPr>
              <a:t>Si on additionne tous les coûts on arrive à un total de 30 080 euros pour l’année 2024 alors qu’en période dite normale le coût de l’agent des espaces verts titulaire nous coûtait 36 538 euros. Une économie de +- 6500 euros est faite. </a:t>
            </a:r>
            <a:endParaRPr lang="fr-FR" sz="1200" dirty="0">
              <a:effectLst/>
              <a:ea typeface="Calibri" panose="020F0502020204030204" pitchFamily="34" charset="0"/>
              <a:cs typeface="Times New Roman" panose="02020603050405020304" pitchFamily="18" charset="0"/>
            </a:endParaRPr>
          </a:p>
          <a:p>
            <a:pPr algn="just">
              <a:spcAft>
                <a:spcPts val="600"/>
              </a:spcAft>
              <a:tabLst>
                <a:tab pos="1314450" algn="l"/>
              </a:tabLst>
            </a:pPr>
            <a:r>
              <a:rPr lang="fr-FR" sz="1200" i="1" dirty="0">
                <a:effectLst/>
                <a:ea typeface="Times New Roman" panose="02020603050405020304" pitchFamily="18" charset="0"/>
                <a:cs typeface="Times New Roman" panose="02020603050405020304" pitchFamily="18" charset="0"/>
              </a:rPr>
              <a:t> </a:t>
            </a:r>
            <a:endParaRPr lang="fr-FR" sz="1200" dirty="0">
              <a:effectLst/>
              <a:ea typeface="Calibri" panose="020F0502020204030204" pitchFamily="34" charset="0"/>
              <a:cs typeface="Times New Roman" panose="02020603050405020304" pitchFamily="18" charset="0"/>
            </a:endParaRPr>
          </a:p>
          <a:p>
            <a:pPr algn="ctr">
              <a:spcAft>
                <a:spcPts val="600"/>
              </a:spcAft>
            </a:pPr>
            <a:endParaRPr lang="fr-FR" sz="1200" b="1" i="1" u="sng" dirty="0"/>
          </a:p>
        </p:txBody>
      </p:sp>
      <p:sp>
        <p:nvSpPr>
          <p:cNvPr id="3" name="Espace réservé du numéro de diapositive 2"/>
          <p:cNvSpPr>
            <a:spLocks noGrp="1"/>
          </p:cNvSpPr>
          <p:nvPr>
            <p:ph type="sldNum" sz="quarter" idx="12"/>
          </p:nvPr>
        </p:nvSpPr>
        <p:spPr/>
        <p:txBody>
          <a:bodyPr/>
          <a:lstStyle/>
          <a:p>
            <a:fld id="{697E920A-E185-421E-8081-1A9B0528DCFE}" type="slidenum">
              <a:rPr lang="fr-FR" smtClean="0"/>
              <a:t>5</a:t>
            </a:fld>
            <a:endParaRPr lang="fr-FR"/>
          </a:p>
        </p:txBody>
      </p:sp>
    </p:spTree>
    <p:extLst>
      <p:ext uri="{BB962C8B-B14F-4D97-AF65-F5344CB8AC3E}">
        <p14:creationId xmlns:p14="http://schemas.microsoft.com/office/powerpoint/2010/main" val="2126605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69EE1E1-1702-37B9-0151-2FA34970C560}"/>
              </a:ext>
            </a:extLst>
          </p:cNvPr>
          <p:cNvSpPr>
            <a:spLocks noGrp="1"/>
          </p:cNvSpPr>
          <p:nvPr>
            <p:ph type="sldNum" sz="quarter" idx="12"/>
          </p:nvPr>
        </p:nvSpPr>
        <p:spPr/>
        <p:txBody>
          <a:bodyPr/>
          <a:lstStyle/>
          <a:p>
            <a:fld id="{697E920A-E185-421E-8081-1A9B0528DCFE}" type="slidenum">
              <a:rPr lang="fr-FR" smtClean="0"/>
              <a:t>6</a:t>
            </a:fld>
            <a:endParaRPr lang="fr-FR"/>
          </a:p>
        </p:txBody>
      </p:sp>
      <p:sp>
        <p:nvSpPr>
          <p:cNvPr id="3" name="ZoneTexte 2">
            <a:extLst>
              <a:ext uri="{FF2B5EF4-FFF2-40B4-BE49-F238E27FC236}">
                <a16:creationId xmlns:a16="http://schemas.microsoft.com/office/drawing/2014/main" id="{80F6E0EA-5A9B-0143-A5FF-5A7E74D18B9D}"/>
              </a:ext>
            </a:extLst>
          </p:cNvPr>
          <p:cNvSpPr txBox="1"/>
          <p:nvPr/>
        </p:nvSpPr>
        <p:spPr>
          <a:xfrm>
            <a:off x="334888" y="350874"/>
            <a:ext cx="6835933" cy="6386364"/>
          </a:xfrm>
          <a:prstGeom prst="rect">
            <a:avLst/>
          </a:prstGeom>
          <a:noFill/>
        </p:spPr>
        <p:txBody>
          <a:bodyPr wrap="square" rtlCol="0">
            <a:spAutoFit/>
          </a:bodyPr>
          <a:lstStyle/>
          <a:p>
            <a:pPr algn="just">
              <a:spcAft>
                <a:spcPts val="600"/>
              </a:spcAft>
              <a:tabLst>
                <a:tab pos="1314450" algn="l"/>
              </a:tabLst>
            </a:pPr>
            <a:r>
              <a:rPr lang="fr-FR" sz="1200" b="1" i="1" u="sng" dirty="0">
                <a:effectLst/>
                <a:ea typeface="Times New Roman" panose="02020603050405020304" pitchFamily="18" charset="0"/>
                <a:cs typeface="Arial" panose="020B0604020202020204" pitchFamily="34" charset="0"/>
              </a:rPr>
              <a:t>Travaux du village</a:t>
            </a:r>
            <a:endParaRPr lang="fr-FR" sz="1200" i="1" u="sng" dirty="0">
              <a:effectLst/>
              <a:ea typeface="Calibri" panose="020F0502020204030204" pitchFamily="34" charset="0"/>
              <a:cs typeface="Arial" panose="020B0604020202020204" pitchFamily="34" charset="0"/>
            </a:endParaRPr>
          </a:p>
          <a:p>
            <a:pPr algn="just">
              <a:spcAft>
                <a:spcPts val="600"/>
              </a:spcAft>
              <a:tabLst>
                <a:tab pos="1314450" algn="l"/>
              </a:tabLst>
            </a:pPr>
            <a:r>
              <a:rPr lang="fr-FR" sz="1200" i="1" dirty="0">
                <a:effectLst/>
                <a:ea typeface="Times New Roman" panose="02020603050405020304" pitchFamily="18" charset="0"/>
                <a:cs typeface="Arial" panose="020B0604020202020204" pitchFamily="34" charset="0"/>
              </a:rPr>
              <a:t>Les travaux de rénovation de la toiture de l’église ont débuté et un arrêté du maire a été pris interdisant l’accès à l’édifice jusqu’au 15 avril 2024. Les échafaudages ont été installés la semaine dernière et cette semaine les tuiles ont été enlevées pour partie.</a:t>
            </a:r>
            <a:endParaRPr lang="fr-FR" sz="1200" dirty="0">
              <a:effectLst/>
              <a:ea typeface="Calibri" panose="020F0502020204030204" pitchFamily="34" charset="0"/>
              <a:cs typeface="Arial" panose="020B0604020202020204" pitchFamily="34" charset="0"/>
            </a:endParaRPr>
          </a:p>
          <a:p>
            <a:pPr algn="just">
              <a:spcAft>
                <a:spcPts val="600"/>
              </a:spcAft>
              <a:tabLst>
                <a:tab pos="1314450" algn="l"/>
              </a:tabLst>
            </a:pPr>
            <a:r>
              <a:rPr lang="fr-FR" sz="1200" i="1" dirty="0">
                <a:effectLst/>
                <a:ea typeface="Times New Roman" panose="02020603050405020304" pitchFamily="18" charset="0"/>
                <a:cs typeface="Arial" panose="020B0604020202020204" pitchFamily="34" charset="0"/>
              </a:rPr>
              <a:t>3 tranches sont prévues et à chaque fois les étapes suivantes : retrait des anciennes tuiles / remplacement des liteaux / mise en place des nouvelles tuiles.</a:t>
            </a:r>
            <a:endParaRPr lang="fr-FR" sz="1200" dirty="0">
              <a:effectLst/>
              <a:ea typeface="Calibri" panose="020F0502020204030204" pitchFamily="34" charset="0"/>
              <a:cs typeface="Arial" panose="020B0604020202020204" pitchFamily="34" charset="0"/>
            </a:endParaRPr>
          </a:p>
          <a:p>
            <a:pPr algn="just">
              <a:spcAft>
                <a:spcPts val="600"/>
              </a:spcAft>
              <a:tabLst>
                <a:tab pos="1314450" algn="l"/>
              </a:tabLst>
            </a:pPr>
            <a:r>
              <a:rPr lang="fr-FR" sz="1200" i="1" dirty="0">
                <a:effectLst/>
                <a:ea typeface="Times New Roman" panose="02020603050405020304" pitchFamily="18" charset="0"/>
                <a:cs typeface="Arial" panose="020B0604020202020204" pitchFamily="34" charset="0"/>
              </a:rPr>
              <a:t>La commune gardera les tuiles pour combler les trous de voirie.  </a:t>
            </a:r>
            <a:endParaRPr lang="fr-FR" sz="1200" dirty="0">
              <a:effectLst/>
              <a:ea typeface="Calibri" panose="020F0502020204030204" pitchFamily="34" charset="0"/>
              <a:cs typeface="Arial" panose="020B0604020202020204" pitchFamily="34" charset="0"/>
            </a:endParaRPr>
          </a:p>
          <a:p>
            <a:pPr algn="just">
              <a:spcAft>
                <a:spcPts val="600"/>
              </a:spcAft>
              <a:tabLst>
                <a:tab pos="1314450" algn="l"/>
              </a:tabLst>
            </a:pPr>
            <a:r>
              <a:rPr lang="fr-FR" sz="1200" i="1" dirty="0">
                <a:effectLst/>
                <a:ea typeface="Times New Roman" panose="02020603050405020304" pitchFamily="18" charset="0"/>
                <a:cs typeface="Arial" panose="020B0604020202020204" pitchFamily="34" charset="0"/>
              </a:rPr>
              <a:t>Une commission des travaux aura lieu jeudi 22 février. Seront abordés : les rideaux manuels automatiques pour l’école côté cour / les jeux de l’aire de jeux / les terrains de pétanque à rénover.</a:t>
            </a:r>
            <a:endParaRPr lang="fr-FR" sz="1200" dirty="0">
              <a:effectLst/>
              <a:ea typeface="Calibri" panose="020F0502020204030204" pitchFamily="34" charset="0"/>
              <a:cs typeface="Arial" panose="020B0604020202020204" pitchFamily="34" charset="0"/>
            </a:endParaRPr>
          </a:p>
          <a:p>
            <a:pPr algn="just">
              <a:spcAft>
                <a:spcPts val="600"/>
              </a:spcAft>
              <a:tabLst>
                <a:tab pos="1314450" algn="l"/>
              </a:tabLst>
            </a:pPr>
            <a:r>
              <a:rPr lang="fr-FR" sz="1200" i="1" dirty="0">
                <a:effectLst/>
                <a:ea typeface="Times New Roman" panose="02020603050405020304" pitchFamily="18" charset="0"/>
                <a:cs typeface="Arial" panose="020B0604020202020204" pitchFamily="34" charset="0"/>
              </a:rPr>
              <a:t> </a:t>
            </a:r>
          </a:p>
          <a:p>
            <a:pPr algn="just">
              <a:spcAft>
                <a:spcPts val="600"/>
              </a:spcAft>
              <a:tabLst>
                <a:tab pos="1314450" algn="l"/>
              </a:tabLst>
            </a:pPr>
            <a:r>
              <a:rPr lang="fr-FR" sz="1200" b="1" i="1" u="sng" dirty="0">
                <a:effectLst/>
                <a:ea typeface="Times New Roman" panose="02020603050405020304" pitchFamily="18" charset="0"/>
                <a:cs typeface="Arial" panose="020B0604020202020204" pitchFamily="34" charset="0"/>
              </a:rPr>
              <a:t>Point festivités</a:t>
            </a:r>
            <a:endParaRPr lang="fr-FR" sz="1200" i="1" u="sng" dirty="0">
              <a:effectLst/>
              <a:ea typeface="Calibri" panose="020F0502020204030204" pitchFamily="34" charset="0"/>
              <a:cs typeface="Arial" panose="020B0604020202020204" pitchFamily="34" charset="0"/>
            </a:endParaRPr>
          </a:p>
          <a:p>
            <a:pPr algn="just">
              <a:spcAft>
                <a:spcPts val="600"/>
              </a:spcAft>
              <a:tabLst>
                <a:tab pos="1314450" algn="l"/>
              </a:tabLst>
            </a:pPr>
            <a:r>
              <a:rPr lang="fr-FR" sz="1200" i="1" dirty="0">
                <a:effectLst/>
                <a:ea typeface="Times New Roman" panose="02020603050405020304" pitchFamily="18" charset="0"/>
                <a:cs typeface="Arial" panose="020B0604020202020204" pitchFamily="34" charset="0"/>
              </a:rPr>
              <a:t>-Le nettoyage de la forêt aura lieu le dimanche 17 mars. Rendez-vous à la mairie à 10 heures puis un barbecue sera offert.</a:t>
            </a:r>
            <a:endParaRPr lang="fr-FR" sz="1200" dirty="0">
              <a:effectLst/>
              <a:ea typeface="Calibri" panose="020F0502020204030204" pitchFamily="34" charset="0"/>
              <a:cs typeface="Arial" panose="020B0604020202020204" pitchFamily="34" charset="0"/>
            </a:endParaRPr>
          </a:p>
          <a:p>
            <a:pPr algn="just">
              <a:spcAft>
                <a:spcPts val="600"/>
              </a:spcAft>
              <a:tabLst>
                <a:tab pos="1314450" algn="l"/>
              </a:tabLst>
            </a:pPr>
            <a:r>
              <a:rPr lang="fr-FR" sz="1200" i="1" dirty="0">
                <a:effectLst/>
                <a:ea typeface="Times New Roman" panose="02020603050405020304" pitchFamily="18" charset="0"/>
                <a:cs typeface="Arial" panose="020B0604020202020204" pitchFamily="34" charset="0"/>
              </a:rPr>
              <a:t>-Le samedi 13 avril la deuxième édition du loto aura lieu, deux pauses dinatoires auront lieu pour l’apéritif et également un barbecue.</a:t>
            </a:r>
            <a:endParaRPr lang="fr-FR" sz="1200" dirty="0">
              <a:effectLst/>
              <a:ea typeface="Calibri" panose="020F0502020204030204" pitchFamily="34" charset="0"/>
              <a:cs typeface="Arial" panose="020B0604020202020204" pitchFamily="34" charset="0"/>
            </a:endParaRPr>
          </a:p>
          <a:p>
            <a:pPr algn="just">
              <a:spcAft>
                <a:spcPts val="600"/>
              </a:spcAft>
              <a:tabLst>
                <a:tab pos="1314450" algn="l"/>
              </a:tabLst>
            </a:pPr>
            <a:r>
              <a:rPr lang="fr-FR" sz="1200" i="1" dirty="0">
                <a:effectLst/>
                <a:ea typeface="Times New Roman" panose="02020603050405020304" pitchFamily="18" charset="0"/>
                <a:cs typeface="Arial" panose="020B0604020202020204" pitchFamily="34" charset="0"/>
              </a:rPr>
              <a:t>-La fête du village aura lieu le 29/30 juin.</a:t>
            </a:r>
            <a:endParaRPr lang="fr-FR" sz="1200" dirty="0">
              <a:effectLst/>
              <a:ea typeface="Calibri" panose="020F0502020204030204" pitchFamily="34" charset="0"/>
              <a:cs typeface="Arial" panose="020B0604020202020204" pitchFamily="34" charset="0"/>
            </a:endParaRPr>
          </a:p>
          <a:p>
            <a:pPr algn="just">
              <a:spcAft>
                <a:spcPts val="600"/>
              </a:spcAft>
              <a:tabLst>
                <a:tab pos="1314450" algn="l"/>
              </a:tabLst>
            </a:pPr>
            <a:r>
              <a:rPr lang="fr-FR" sz="1200" i="1" dirty="0">
                <a:effectLst/>
                <a:ea typeface="Times New Roman" panose="02020603050405020304" pitchFamily="18" charset="0"/>
                <a:cs typeface="Arial" panose="020B0604020202020204" pitchFamily="34" charset="0"/>
              </a:rPr>
              <a:t>-La brocante le 8 septembre.</a:t>
            </a:r>
            <a:endParaRPr lang="fr-FR" sz="1200" dirty="0">
              <a:effectLst/>
              <a:ea typeface="Calibri" panose="020F0502020204030204" pitchFamily="34" charset="0"/>
              <a:cs typeface="Arial" panose="020B0604020202020204" pitchFamily="34" charset="0"/>
            </a:endParaRPr>
          </a:p>
          <a:p>
            <a:pPr algn="just">
              <a:spcAft>
                <a:spcPts val="600"/>
              </a:spcAft>
              <a:tabLst>
                <a:tab pos="1314450" algn="l"/>
              </a:tabLst>
            </a:pPr>
            <a:r>
              <a:rPr lang="fr-FR" sz="1200" i="1" dirty="0">
                <a:effectLst/>
                <a:ea typeface="Times New Roman" panose="02020603050405020304" pitchFamily="18" charset="0"/>
                <a:cs typeface="Arial" panose="020B0604020202020204" pitchFamily="34" charset="0"/>
              </a:rPr>
              <a:t>Une fiche récapitulative des événements organisés pour l’année 2024 sera distribuée dans chaque foyer.</a:t>
            </a:r>
          </a:p>
          <a:p>
            <a:pPr algn="just">
              <a:spcAft>
                <a:spcPts val="600"/>
              </a:spcAft>
              <a:tabLst>
                <a:tab pos="1314450" algn="l"/>
              </a:tabLst>
            </a:pPr>
            <a:endParaRPr lang="fr-FR" sz="1200" dirty="0">
              <a:effectLst/>
              <a:ea typeface="Calibri" panose="020F0502020204030204" pitchFamily="34" charset="0"/>
              <a:cs typeface="Arial" panose="020B0604020202020204" pitchFamily="34" charset="0"/>
            </a:endParaRPr>
          </a:p>
          <a:p>
            <a:pPr algn="just">
              <a:spcAft>
                <a:spcPts val="600"/>
              </a:spcAft>
              <a:tabLst>
                <a:tab pos="1314450" algn="l"/>
              </a:tabLst>
            </a:pPr>
            <a:r>
              <a:rPr lang="fr-FR" sz="1200" b="1" i="1" u="sng" dirty="0">
                <a:effectLst/>
                <a:ea typeface="Times New Roman" panose="02020603050405020304" pitchFamily="18" charset="0"/>
                <a:cs typeface="Arial" panose="020B0604020202020204" pitchFamily="34" charset="0"/>
              </a:rPr>
              <a:t>Questions et Informations diverses</a:t>
            </a:r>
            <a:endParaRPr lang="fr-FR" sz="1200" i="1" u="sng" dirty="0">
              <a:effectLst/>
              <a:ea typeface="Calibri" panose="020F0502020204030204" pitchFamily="34" charset="0"/>
              <a:cs typeface="Arial" panose="020B0604020202020204" pitchFamily="34" charset="0"/>
            </a:endParaRPr>
          </a:p>
          <a:p>
            <a:pPr algn="just">
              <a:spcAft>
                <a:spcPts val="600"/>
              </a:spcAft>
            </a:pPr>
            <a:r>
              <a:rPr lang="fr-FR" sz="1200" i="1" dirty="0">
                <a:solidFill>
                  <a:srgbClr val="000000"/>
                </a:solidFill>
                <a:effectLst/>
                <a:ea typeface="Calibri" panose="020F0502020204030204" pitchFamily="34" charset="0"/>
                <a:cs typeface="Arial" panose="020B0604020202020204" pitchFamily="34" charset="0"/>
              </a:rPr>
              <a:t>Une œuvre d’art appartenant à la commune de Borest a été dérobée dans les années 50 et été retrouvée par une conservatrice du conseil départementale. La procédure de restitution est en cours.</a:t>
            </a:r>
            <a:endParaRPr lang="fr-FR" sz="1200" dirty="0">
              <a:solidFill>
                <a:srgbClr val="000000"/>
              </a:solidFill>
              <a:effectLst/>
              <a:ea typeface="Calibri" panose="020F0502020204030204" pitchFamily="34" charset="0"/>
              <a:cs typeface="Arial" panose="020B0604020202020204" pitchFamily="34" charset="0"/>
            </a:endParaRPr>
          </a:p>
          <a:p>
            <a:pPr algn="just">
              <a:spcAft>
                <a:spcPts val="600"/>
              </a:spcAft>
            </a:pPr>
            <a:r>
              <a:rPr lang="fr-FR" sz="1200" i="1" dirty="0">
                <a:solidFill>
                  <a:srgbClr val="000000"/>
                </a:solidFill>
                <a:effectLst/>
                <a:ea typeface="Calibri" panose="020F0502020204030204" pitchFamily="34" charset="0"/>
                <a:cs typeface="Arial" panose="020B0604020202020204" pitchFamily="34" charset="0"/>
              </a:rPr>
              <a:t> </a:t>
            </a:r>
            <a:endParaRPr lang="fr-FR" sz="1200" dirty="0">
              <a:solidFill>
                <a:srgbClr val="000000"/>
              </a:solidFill>
              <a:effectLst/>
              <a:ea typeface="Calibri" panose="020F0502020204030204" pitchFamily="34" charset="0"/>
              <a:cs typeface="Arial" panose="020B0604020202020204" pitchFamily="34" charset="0"/>
            </a:endParaRPr>
          </a:p>
          <a:p>
            <a:pPr algn="just">
              <a:spcAft>
                <a:spcPts val="600"/>
              </a:spcAft>
            </a:pPr>
            <a:r>
              <a:rPr lang="fr-FR" sz="1200" i="1" dirty="0">
                <a:solidFill>
                  <a:srgbClr val="000000"/>
                </a:solidFill>
                <a:effectLst/>
                <a:ea typeface="Calibri" panose="020F0502020204030204" pitchFamily="34" charset="0"/>
                <a:cs typeface="Arial" panose="020B0604020202020204" pitchFamily="34" charset="0"/>
              </a:rPr>
              <a:t>La révision du P.L.U. se poursuit. Le coût oscillera entre 13 000 et 15 000 euros. Le maire demande l’autorisation de réaliser des dossiers de demandes de subventions auprès de plusieurs organismes. Les conseillers municipaux y sont favorables.</a:t>
            </a:r>
            <a:endParaRPr lang="fr-FR" sz="1200" dirty="0">
              <a:solidFill>
                <a:srgbClr val="000000"/>
              </a:solidFill>
              <a:effectLst/>
              <a:ea typeface="Calibri" panose="020F0502020204030204" pitchFamily="34" charset="0"/>
              <a:cs typeface="Arial" panose="020B0604020202020204" pitchFamily="34" charset="0"/>
            </a:endParaRPr>
          </a:p>
          <a:p>
            <a:pPr algn="just">
              <a:spcAft>
                <a:spcPts val="600"/>
              </a:spcAft>
            </a:pPr>
            <a:r>
              <a:rPr lang="fr-FR" sz="1200" i="1" dirty="0">
                <a:solidFill>
                  <a:srgbClr val="000000"/>
                </a:solidFill>
                <a:effectLst/>
                <a:ea typeface="Calibri" panose="020F0502020204030204" pitchFamily="34" charset="0"/>
                <a:cs typeface="Arial" panose="020B0604020202020204" pitchFamily="34" charset="0"/>
              </a:rPr>
              <a:t> </a:t>
            </a:r>
            <a:endParaRPr lang="fr-FR" sz="1200" dirty="0">
              <a:solidFill>
                <a:srgbClr val="000000"/>
              </a:solidFill>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7530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48409" y="203227"/>
            <a:ext cx="6931621" cy="461665"/>
          </a:xfrm>
          <a:prstGeom prst="rect">
            <a:avLst/>
          </a:prstGeom>
          <a:noFill/>
        </p:spPr>
        <p:txBody>
          <a:bodyPr wrap="square" rtlCol="0">
            <a:spAutoFit/>
          </a:bodyPr>
          <a:lstStyle/>
          <a:p>
            <a:pPr algn="ctr"/>
            <a:r>
              <a:rPr lang="fr-FR" sz="1200" b="1" u="sng" dirty="0">
                <a:latin typeface="Algerian"/>
              </a:rPr>
              <a:t>REUNION DU 8 AVRIL 2024</a:t>
            </a:r>
          </a:p>
          <a:p>
            <a:pPr algn="just"/>
            <a:endParaRPr lang="fr-FR" sz="1200" b="1" u="sng" dirty="0">
              <a:latin typeface="Algerian"/>
            </a:endParaRPr>
          </a:p>
        </p:txBody>
      </p:sp>
      <p:sp>
        <p:nvSpPr>
          <p:cNvPr id="3" name="Espace réservé du numéro de diapositive 2"/>
          <p:cNvSpPr>
            <a:spLocks noGrp="1"/>
          </p:cNvSpPr>
          <p:nvPr>
            <p:ph type="sldNum" sz="quarter" idx="12"/>
          </p:nvPr>
        </p:nvSpPr>
        <p:spPr/>
        <p:txBody>
          <a:bodyPr/>
          <a:lstStyle/>
          <a:p>
            <a:fld id="{697E920A-E185-421E-8081-1A9B0528DCFE}" type="slidenum">
              <a:rPr lang="fr-FR" smtClean="0"/>
              <a:t>7</a:t>
            </a:fld>
            <a:endParaRPr lang="fr-FR"/>
          </a:p>
        </p:txBody>
      </p:sp>
      <p:sp>
        <p:nvSpPr>
          <p:cNvPr id="4" name="ZoneTexte 3">
            <a:extLst>
              <a:ext uri="{FF2B5EF4-FFF2-40B4-BE49-F238E27FC236}">
                <a16:creationId xmlns:a16="http://schemas.microsoft.com/office/drawing/2014/main" id="{AC85A819-1486-46D5-6AFE-FE96A96901B5}"/>
              </a:ext>
            </a:extLst>
          </p:cNvPr>
          <p:cNvSpPr txBox="1"/>
          <p:nvPr/>
        </p:nvSpPr>
        <p:spPr>
          <a:xfrm>
            <a:off x="265813" y="664892"/>
            <a:ext cx="6941103" cy="8925520"/>
          </a:xfrm>
          <a:prstGeom prst="rect">
            <a:avLst/>
          </a:prstGeom>
          <a:noFill/>
        </p:spPr>
        <p:txBody>
          <a:bodyPr wrap="square" rtlCol="0">
            <a:spAutoFit/>
          </a:bodyPr>
          <a:lstStyle/>
          <a:p>
            <a:pPr>
              <a:spcAft>
                <a:spcPts val="600"/>
              </a:spcAft>
            </a:pPr>
            <a:r>
              <a:rPr lang="fr-FR" sz="1200" b="1" i="1" u="sng" dirty="0">
                <a:solidFill>
                  <a:srgbClr val="000000"/>
                </a:solidFill>
                <a:effectLst/>
                <a:ea typeface="Calibri" panose="020F0502020204030204" pitchFamily="34" charset="0"/>
              </a:rPr>
              <a:t>Demande de subvention pour la préscolarisation en zone rurale</a:t>
            </a:r>
            <a:endParaRPr lang="fr-FR" sz="1200" u="sng" dirty="0">
              <a:solidFill>
                <a:srgbClr val="000000"/>
              </a:solidFill>
              <a:effectLst/>
              <a:ea typeface="Calibri" panose="020F0502020204030204" pitchFamily="34" charset="0"/>
            </a:endParaRPr>
          </a:p>
          <a:p>
            <a:pPr>
              <a:spcAft>
                <a:spcPts val="600"/>
              </a:spcAft>
            </a:pPr>
            <a:r>
              <a:rPr lang="fr-FR" sz="1200" i="1" dirty="0">
                <a:solidFill>
                  <a:srgbClr val="000000"/>
                </a:solidFill>
                <a:effectLst/>
                <a:ea typeface="Calibri" panose="020F0502020204030204" pitchFamily="34" charset="0"/>
              </a:rPr>
              <a:t>Le conseil départemental de l’OISE subventionne tous les ans les collectivités ayant des classes maternelles et qui embauchent des A.T.S.E.M., favorisant ainsi l’installation et le maintien des familles en milieu rural.</a:t>
            </a:r>
          </a:p>
          <a:p>
            <a:pPr>
              <a:spcAft>
                <a:spcPts val="600"/>
              </a:spcAft>
            </a:pPr>
            <a:endParaRPr lang="fr-FR" sz="1200" dirty="0">
              <a:solidFill>
                <a:srgbClr val="000000"/>
              </a:solidFill>
              <a:effectLst/>
              <a:ea typeface="Calibri" panose="020F0502020204030204" pitchFamily="34" charset="0"/>
            </a:endParaRPr>
          </a:p>
          <a:p>
            <a:pPr algn="just">
              <a:spcAft>
                <a:spcPts val="600"/>
              </a:spcAft>
              <a:tabLst>
                <a:tab pos="1314450" algn="l"/>
              </a:tabLst>
            </a:pPr>
            <a:r>
              <a:rPr lang="fr-FR" sz="1200" b="1" i="1" u="sng" dirty="0">
                <a:effectLst/>
                <a:ea typeface="Times New Roman" panose="02020603050405020304" pitchFamily="18" charset="0"/>
                <a:cs typeface="Arial" panose="020B0604020202020204" pitchFamily="34" charset="0"/>
              </a:rPr>
              <a:t>Vote du taux des taxes pour l’année 2024</a:t>
            </a:r>
            <a:endParaRPr lang="fr-FR" sz="1200" i="1" u="sng" dirty="0">
              <a:effectLst/>
              <a:ea typeface="Calibri" panose="020F0502020204030204" pitchFamily="34" charset="0"/>
              <a:cs typeface="Arial" panose="020B0604020202020204" pitchFamily="34" charset="0"/>
            </a:endParaRPr>
          </a:p>
          <a:p>
            <a:pPr algn="just">
              <a:spcAft>
                <a:spcPts val="600"/>
              </a:spcAft>
              <a:tabLst>
                <a:tab pos="1314450" algn="l"/>
              </a:tabLst>
            </a:pPr>
            <a:r>
              <a:rPr lang="fr-FR" sz="1200" i="1" dirty="0">
                <a:effectLst/>
                <a:ea typeface="Times New Roman" panose="02020603050405020304" pitchFamily="18" charset="0"/>
                <a:cs typeface="Arial" panose="020B0604020202020204" pitchFamily="34" charset="0"/>
              </a:rPr>
              <a:t>Les inflations successives de ces dernières années ont amené le maire à proposer une augmentation des taux des impôts directs locaux pour pallier la hausse des dépenses.</a:t>
            </a:r>
            <a:endParaRPr lang="fr-FR" sz="1200" dirty="0">
              <a:effectLst/>
              <a:ea typeface="Calibri" panose="020F0502020204030204" pitchFamily="34" charset="0"/>
              <a:cs typeface="Arial" panose="020B0604020202020204" pitchFamily="34" charset="0"/>
            </a:endParaRPr>
          </a:p>
          <a:p>
            <a:pPr algn="just">
              <a:spcAft>
                <a:spcPts val="600"/>
              </a:spcAft>
              <a:tabLst>
                <a:tab pos="1314450" algn="l"/>
              </a:tabLst>
            </a:pPr>
            <a:r>
              <a:rPr lang="fr-FR" sz="1200" i="1" dirty="0">
                <a:effectLst/>
                <a:ea typeface="Times New Roman" panose="02020603050405020304" pitchFamily="18" charset="0"/>
                <a:cs typeface="Arial" panose="020B0604020202020204" pitchFamily="34" charset="0"/>
              </a:rPr>
              <a:t>L’inflation sur l’année 2023 était estimée à 4.9% par l’INSEE et le maire propose de répercuter cette augmentation par une hausse des taxes locales à hauteur de 4% en 2024.</a:t>
            </a:r>
            <a:endParaRPr lang="fr-FR" sz="1200" dirty="0">
              <a:effectLst/>
              <a:ea typeface="Calibri" panose="020F0502020204030204" pitchFamily="34" charset="0"/>
              <a:cs typeface="Arial" panose="020B0604020202020204" pitchFamily="34" charset="0"/>
            </a:endParaRPr>
          </a:p>
          <a:p>
            <a:pPr algn="just">
              <a:spcAft>
                <a:spcPts val="600"/>
              </a:spcAft>
              <a:tabLst>
                <a:tab pos="1314450" algn="l"/>
              </a:tabLst>
            </a:pPr>
            <a:r>
              <a:rPr lang="fr-FR" sz="1200" i="1" dirty="0">
                <a:effectLst/>
                <a:ea typeface="Times New Roman" panose="02020603050405020304" pitchFamily="18" charset="0"/>
                <a:cs typeface="Arial" panose="020B0604020202020204" pitchFamily="34" charset="0"/>
              </a:rPr>
              <a:t>Monsieur Duchesne a souligné, que chaque année le produit fiscal augmentait car les bases augmentaient. Monsieur le Maire explique que la commune doit faire face à une hausse significative de ses dépenses.</a:t>
            </a:r>
            <a:endParaRPr lang="fr-FR" sz="1200" dirty="0">
              <a:effectLst/>
              <a:ea typeface="Calibri" panose="020F0502020204030204" pitchFamily="34" charset="0"/>
              <a:cs typeface="Arial" panose="020B0604020202020204" pitchFamily="34" charset="0"/>
            </a:endParaRPr>
          </a:p>
          <a:p>
            <a:pPr algn="just">
              <a:spcAft>
                <a:spcPts val="600"/>
              </a:spcAft>
              <a:tabLst>
                <a:tab pos="1314450" algn="l"/>
              </a:tabLst>
            </a:pPr>
            <a:r>
              <a:rPr lang="fr-FR" sz="1200" i="1" dirty="0">
                <a:effectLst/>
                <a:ea typeface="Times New Roman" panose="02020603050405020304" pitchFamily="18" charset="0"/>
                <a:cs typeface="Arial" panose="020B0604020202020204" pitchFamily="34" charset="0"/>
              </a:rPr>
              <a:t>Après avoir délibéré, c’est à la majorité, à 6 voix pour et 3 abstentions de mesdames Degraeve, Lacaze et de monsieur Duchesne, que la hausse de 4% est approuvée sur la taxe d’habitation sur les résidences secondaires, sur le bâti et non bâti résumant les taux 2024 comme suit : </a:t>
            </a:r>
          </a:p>
          <a:p>
            <a:pPr algn="just">
              <a:spcAft>
                <a:spcPts val="600"/>
              </a:spcAft>
              <a:tabLst>
                <a:tab pos="1314450" algn="l"/>
              </a:tabLst>
            </a:pPr>
            <a:endParaRPr lang="fr-FR" sz="1200" i="1" dirty="0">
              <a:effectLst/>
              <a:ea typeface="Times New Roman" panose="02020603050405020304" pitchFamily="18" charset="0"/>
              <a:cs typeface="Arial" panose="020B0604020202020204" pitchFamily="34" charset="0"/>
            </a:endParaRPr>
          </a:p>
          <a:p>
            <a:pPr algn="just">
              <a:spcAft>
                <a:spcPts val="600"/>
              </a:spcAft>
              <a:tabLst>
                <a:tab pos="1314450" algn="l"/>
              </a:tabLst>
            </a:pPr>
            <a:endParaRPr lang="fr-FR" sz="1200" i="1" dirty="0">
              <a:effectLst/>
              <a:ea typeface="Calibri" panose="020F0502020204030204" pitchFamily="34" charset="0"/>
              <a:cs typeface="Arial" panose="020B0604020202020204" pitchFamily="34" charset="0"/>
            </a:endParaRPr>
          </a:p>
          <a:p>
            <a:pPr algn="just">
              <a:spcAft>
                <a:spcPts val="600"/>
              </a:spcAft>
              <a:tabLst>
                <a:tab pos="1314450" algn="l"/>
              </a:tabLst>
            </a:pPr>
            <a:endParaRPr lang="fr-FR" sz="1200" i="1" dirty="0">
              <a:ea typeface="Calibri" panose="020F0502020204030204" pitchFamily="34" charset="0"/>
              <a:cs typeface="Arial" panose="020B0604020202020204" pitchFamily="34" charset="0"/>
            </a:endParaRPr>
          </a:p>
          <a:p>
            <a:pPr algn="just">
              <a:spcAft>
                <a:spcPts val="600"/>
              </a:spcAft>
              <a:tabLst>
                <a:tab pos="1314450" algn="l"/>
              </a:tabLst>
            </a:pPr>
            <a:endParaRPr lang="fr-FR" sz="1200" i="1" dirty="0">
              <a:effectLst/>
              <a:ea typeface="Calibri" panose="020F0502020204030204" pitchFamily="34" charset="0"/>
              <a:cs typeface="Arial" panose="020B0604020202020204" pitchFamily="34" charset="0"/>
            </a:endParaRPr>
          </a:p>
          <a:p>
            <a:pPr algn="just">
              <a:spcAft>
                <a:spcPts val="600"/>
              </a:spcAft>
              <a:tabLst>
                <a:tab pos="1314450" algn="l"/>
              </a:tabLst>
            </a:pPr>
            <a:endParaRPr lang="fr-FR" sz="1200" i="1" dirty="0">
              <a:ea typeface="Calibri" panose="020F0502020204030204" pitchFamily="34" charset="0"/>
              <a:cs typeface="Arial" panose="020B0604020202020204" pitchFamily="34" charset="0"/>
            </a:endParaRPr>
          </a:p>
          <a:p>
            <a:pPr algn="just">
              <a:spcAft>
                <a:spcPts val="600"/>
              </a:spcAft>
              <a:tabLst>
                <a:tab pos="1314450" algn="l"/>
              </a:tabLst>
            </a:pPr>
            <a:endParaRPr lang="fr-FR" sz="1200" i="1" dirty="0">
              <a:effectLst/>
              <a:ea typeface="Calibri" panose="020F0502020204030204" pitchFamily="34" charset="0"/>
              <a:cs typeface="Arial" panose="020B0604020202020204" pitchFamily="34" charset="0"/>
            </a:endParaRPr>
          </a:p>
          <a:p>
            <a:pPr algn="just">
              <a:spcAft>
                <a:spcPts val="600"/>
              </a:spcAft>
              <a:tabLst>
                <a:tab pos="1314450" algn="l"/>
              </a:tabLst>
            </a:pPr>
            <a:r>
              <a:rPr lang="fr-FR" sz="1200" i="1" dirty="0">
                <a:effectLst/>
                <a:ea typeface="Times New Roman" panose="02020603050405020304" pitchFamily="18" charset="0"/>
                <a:cs typeface="Arial" panose="020B0604020202020204" pitchFamily="34" charset="0"/>
              </a:rPr>
              <a:t>Il sera demandé à Madame Leclercq, conseillère aux décideurs locaux de bien vouloir venir expliquer au conseil municipal, quelle est la répartition en fonction de la hausse des bases de la partie qui revient à l’Etat et de celle qui revient à la commune.</a:t>
            </a:r>
          </a:p>
          <a:p>
            <a:pPr algn="just">
              <a:spcAft>
                <a:spcPts val="600"/>
              </a:spcAft>
              <a:tabLst>
                <a:tab pos="1314450" algn="l"/>
              </a:tabLst>
            </a:pPr>
            <a:endParaRPr lang="fr-FR" sz="1200" dirty="0">
              <a:effectLst/>
              <a:ea typeface="Calibri" panose="020F0502020204030204" pitchFamily="34" charset="0"/>
              <a:cs typeface="Arial" panose="020B0604020202020204" pitchFamily="34" charset="0"/>
            </a:endParaRPr>
          </a:p>
          <a:p>
            <a:pPr algn="just">
              <a:spcAft>
                <a:spcPts val="600"/>
              </a:spcAft>
              <a:tabLst>
                <a:tab pos="1314450" algn="l"/>
              </a:tabLst>
            </a:pPr>
            <a:r>
              <a:rPr lang="fr-FR" sz="1200" b="1" i="1" u="sng" dirty="0">
                <a:effectLst/>
                <a:ea typeface="Times New Roman" panose="02020603050405020304" pitchFamily="18" charset="0"/>
                <a:cs typeface="Arial" panose="020B0604020202020204" pitchFamily="34" charset="0"/>
              </a:rPr>
              <a:t>Vote du compte de gestion 2023 et du Vote du compte administratif 2023</a:t>
            </a:r>
            <a:endParaRPr lang="fr-FR" sz="1200" i="1" u="sng" dirty="0">
              <a:effectLst/>
              <a:ea typeface="Calibri" panose="020F0502020204030204" pitchFamily="34" charset="0"/>
              <a:cs typeface="Arial" panose="020B0604020202020204" pitchFamily="34" charset="0"/>
            </a:endParaRPr>
          </a:p>
          <a:p>
            <a:pPr algn="just">
              <a:spcAft>
                <a:spcPts val="600"/>
              </a:spcAft>
              <a:tabLst>
                <a:tab pos="1314450" algn="l"/>
              </a:tabLst>
            </a:pPr>
            <a:r>
              <a:rPr lang="fr-FR" sz="1200" i="1" dirty="0">
                <a:solidFill>
                  <a:srgbClr val="000000"/>
                </a:solidFill>
                <a:effectLst/>
                <a:ea typeface="Calibri" panose="020F0502020204030204" pitchFamily="34" charset="0"/>
                <a:cs typeface="Arial" panose="020B0604020202020204" pitchFamily="34" charset="0"/>
              </a:rPr>
              <a:t>Le conseil municipal, après s’être fait présenter les écritures de la trésorerie pour l’année 2023 :</a:t>
            </a:r>
          </a:p>
          <a:p>
            <a:pPr algn="just">
              <a:spcAft>
                <a:spcPts val="600"/>
              </a:spcAft>
              <a:tabLst>
                <a:tab pos="1314450" algn="l"/>
              </a:tabLst>
            </a:pPr>
            <a:r>
              <a:rPr lang="fr-FR" sz="1200" i="1" dirty="0">
                <a:solidFill>
                  <a:srgbClr val="000000"/>
                </a:solidFill>
                <a:ea typeface="Calibri" panose="020F0502020204030204" pitchFamily="34" charset="0"/>
                <a:cs typeface="Arial" panose="020B0604020202020204" pitchFamily="34" charset="0"/>
              </a:rPr>
              <a:t>-</a:t>
            </a:r>
            <a:r>
              <a:rPr lang="fr-FR" sz="1200" i="1" dirty="0">
                <a:solidFill>
                  <a:srgbClr val="000000"/>
                </a:solidFill>
                <a:effectLst/>
                <a:ea typeface="Calibri" panose="020F0502020204030204" pitchFamily="34" charset="0"/>
                <a:cs typeface="Arial" panose="020B0604020202020204" pitchFamily="34" charset="0"/>
              </a:rPr>
              <a:t>approuve à l’unanimité le compte de gestion dressé par Monsieur </a:t>
            </a:r>
            <a:r>
              <a:rPr lang="fr-FR" sz="1200" i="1" dirty="0" err="1">
                <a:solidFill>
                  <a:srgbClr val="000000"/>
                </a:solidFill>
                <a:effectLst/>
                <a:ea typeface="Calibri" panose="020F0502020204030204" pitchFamily="34" charset="0"/>
                <a:cs typeface="Arial" panose="020B0604020202020204" pitchFamily="34" charset="0"/>
              </a:rPr>
              <a:t>Dosimont</a:t>
            </a:r>
            <a:r>
              <a:rPr lang="fr-FR" sz="1200" i="1" dirty="0">
                <a:solidFill>
                  <a:srgbClr val="000000"/>
                </a:solidFill>
                <a:effectLst/>
                <a:ea typeface="Calibri" panose="020F0502020204030204" pitchFamily="34" charset="0"/>
                <a:cs typeface="Arial" panose="020B0604020202020204" pitchFamily="34" charset="0"/>
              </a:rPr>
              <a:t>, trésorier ;</a:t>
            </a:r>
          </a:p>
          <a:p>
            <a:pPr algn="just">
              <a:spcAft>
                <a:spcPts val="600"/>
              </a:spcAft>
              <a:tabLst>
                <a:tab pos="1314450" algn="l"/>
              </a:tabLst>
            </a:pPr>
            <a:r>
              <a:rPr lang="fr-FR" sz="1200" i="1" dirty="0">
                <a:solidFill>
                  <a:srgbClr val="000000"/>
                </a:solidFill>
                <a:effectLst/>
                <a:ea typeface="Calibri" panose="020F0502020204030204" pitchFamily="34" charset="0"/>
                <a:cs typeface="Arial" panose="020B0604020202020204" pitchFamily="34" charset="0"/>
              </a:rPr>
              <a:t>-constate la concordance des écritures comptables entre le compte administratif et le compte de gestion 2023 ;</a:t>
            </a:r>
          </a:p>
          <a:p>
            <a:pPr algn="just">
              <a:spcAft>
                <a:spcPts val="600"/>
              </a:spcAft>
              <a:tabLst>
                <a:tab pos="1314450" algn="l"/>
              </a:tabLst>
            </a:pPr>
            <a:r>
              <a:rPr lang="fr-FR" sz="1200" i="1" dirty="0">
                <a:solidFill>
                  <a:srgbClr val="000000"/>
                </a:solidFill>
                <a:ea typeface="Calibri" panose="020F0502020204030204" pitchFamily="34" charset="0"/>
                <a:cs typeface="Arial" panose="020B0604020202020204" pitchFamily="34" charset="0"/>
              </a:rPr>
              <a:t>-approuve à l’unanimité le compte administratif 2023 dressé par Monsieur Sicard, Maire faisant apparaitre les résultats suivants :</a:t>
            </a:r>
            <a:endParaRPr lang="fr-FR" sz="1200" dirty="0">
              <a:effectLst/>
              <a:ea typeface="Calibri" panose="020F0502020204030204" pitchFamily="34" charset="0"/>
              <a:cs typeface="Arial" panose="020B0604020202020204" pitchFamily="34" charset="0"/>
            </a:endParaRPr>
          </a:p>
          <a:p>
            <a:pPr algn="just">
              <a:spcAft>
                <a:spcPts val="600"/>
              </a:spcAft>
              <a:tabLst>
                <a:tab pos="1314450" algn="l"/>
              </a:tabLst>
            </a:pPr>
            <a:endParaRPr lang="fr-FR" sz="1200" dirty="0">
              <a:effectLst/>
              <a:ea typeface="Calibri" panose="020F0502020204030204" pitchFamily="34" charset="0"/>
              <a:cs typeface="Times New Roman" panose="02020603050405020304" pitchFamily="18" charset="0"/>
            </a:endParaRPr>
          </a:p>
          <a:p>
            <a:pPr algn="just">
              <a:spcAft>
                <a:spcPts val="600"/>
              </a:spcAft>
              <a:tabLst>
                <a:tab pos="1314450" algn="l"/>
              </a:tabLst>
            </a:pPr>
            <a:endParaRPr lang="fr-FR" sz="1200" dirty="0">
              <a:effectLst/>
              <a:ea typeface="Calibri" panose="020F0502020204030204" pitchFamily="34" charset="0"/>
              <a:cs typeface="Arial" panose="020B0604020202020204" pitchFamily="34" charset="0"/>
            </a:endParaRPr>
          </a:p>
          <a:p>
            <a:pPr algn="just">
              <a:spcAft>
                <a:spcPts val="600"/>
              </a:spcAft>
              <a:tabLst>
                <a:tab pos="180340" algn="l"/>
              </a:tabLst>
            </a:pPr>
            <a:endParaRPr lang="fr-FR" sz="1200" b="1" i="1" dirty="0">
              <a:effectLst/>
              <a:ea typeface="Calibri" panose="020F0502020204030204" pitchFamily="34" charset="0"/>
              <a:cs typeface="Times New Roman" panose="02020603050405020304" pitchFamily="18" charset="0"/>
            </a:endParaRPr>
          </a:p>
          <a:p>
            <a:pPr algn="just">
              <a:spcAft>
                <a:spcPts val="600"/>
              </a:spcAft>
              <a:tabLst>
                <a:tab pos="180340" algn="l"/>
              </a:tabLst>
            </a:pPr>
            <a:endParaRPr lang="fr-FR" sz="1200" b="1" i="1" dirty="0">
              <a:effectLst/>
              <a:ea typeface="Calibri" panose="020F0502020204030204" pitchFamily="34" charset="0"/>
              <a:cs typeface="Times New Roman" panose="02020603050405020304" pitchFamily="18" charset="0"/>
            </a:endParaRPr>
          </a:p>
          <a:p>
            <a:pPr algn="just">
              <a:spcAft>
                <a:spcPts val="600"/>
              </a:spcAft>
              <a:tabLst>
                <a:tab pos="180340" algn="l"/>
              </a:tabLst>
            </a:pPr>
            <a:endParaRPr lang="fr-FR" sz="1200" b="1" i="1" dirty="0">
              <a:ea typeface="Calibri" panose="020F0502020204030204" pitchFamily="34" charset="0"/>
              <a:cs typeface="Times New Roman" panose="02020603050405020304" pitchFamily="18" charset="0"/>
            </a:endParaRPr>
          </a:p>
          <a:p>
            <a:pPr algn="just">
              <a:spcAft>
                <a:spcPts val="600"/>
              </a:spcAft>
              <a:tabLst>
                <a:tab pos="180340" algn="l"/>
              </a:tabLst>
            </a:pPr>
            <a:endParaRPr lang="fr-FR" sz="1200" dirty="0">
              <a:effectLst/>
              <a:ea typeface="Calibri" panose="020F0502020204030204" pitchFamily="34" charset="0"/>
              <a:cs typeface="Times New Roman" panose="02020603050405020304" pitchFamily="18" charset="0"/>
            </a:endParaRPr>
          </a:p>
        </p:txBody>
      </p:sp>
      <p:pic>
        <p:nvPicPr>
          <p:cNvPr id="14" name="Image 13" descr="Une image contenant texte, capture d’écran, Police, nombre&#10;&#10;Description générée automatiquement">
            <a:extLst>
              <a:ext uri="{FF2B5EF4-FFF2-40B4-BE49-F238E27FC236}">
                <a16:creationId xmlns:a16="http://schemas.microsoft.com/office/drawing/2014/main" id="{97C4AE06-AAB0-F9C1-3DC4-72CE0C826FDE}"/>
              </a:ext>
            </a:extLst>
          </p:cNvPr>
          <p:cNvPicPr>
            <a:picLocks noChangeAspect="1"/>
          </p:cNvPicPr>
          <p:nvPr/>
        </p:nvPicPr>
        <p:blipFill rotWithShape="1">
          <a:blip r:embed="rId2"/>
          <a:srcRect r="14995" b="23764"/>
          <a:stretch/>
        </p:blipFill>
        <p:spPr bwMode="auto">
          <a:xfrm>
            <a:off x="1146690" y="4081980"/>
            <a:ext cx="4895850" cy="1057275"/>
          </a:xfrm>
          <a:prstGeom prst="rect">
            <a:avLst/>
          </a:prstGeom>
          <a:ln w="9525" cap="flat" cmpd="sng" algn="ctr">
            <a:solidFill>
              <a:srgbClr val="4472C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15" name="Image 14" descr="Une image contenant texte, capture d’écran, Police, nombre&#10;&#10;Description générée automatiquement">
            <a:extLst>
              <a:ext uri="{FF2B5EF4-FFF2-40B4-BE49-F238E27FC236}">
                <a16:creationId xmlns:a16="http://schemas.microsoft.com/office/drawing/2014/main" id="{BC077B16-55C5-E577-873C-8797A8A5CD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799" y="8186921"/>
            <a:ext cx="7131050" cy="1581150"/>
          </a:xfrm>
          <a:prstGeom prst="rect">
            <a:avLst/>
          </a:prstGeom>
        </p:spPr>
      </p:pic>
    </p:spTree>
    <p:extLst>
      <p:ext uri="{BB962C8B-B14F-4D97-AF65-F5344CB8AC3E}">
        <p14:creationId xmlns:p14="http://schemas.microsoft.com/office/powerpoint/2010/main" val="1561319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8438820-9FB4-769B-12C7-05F66FD92244}"/>
              </a:ext>
            </a:extLst>
          </p:cNvPr>
          <p:cNvSpPr>
            <a:spLocks noGrp="1"/>
          </p:cNvSpPr>
          <p:nvPr>
            <p:ph type="sldNum" sz="quarter" idx="12"/>
          </p:nvPr>
        </p:nvSpPr>
        <p:spPr/>
        <p:txBody>
          <a:bodyPr/>
          <a:lstStyle/>
          <a:p>
            <a:fld id="{697E920A-E185-421E-8081-1A9B0528DCFE}" type="slidenum">
              <a:rPr lang="fr-FR" smtClean="0"/>
              <a:t>8</a:t>
            </a:fld>
            <a:endParaRPr lang="fr-FR"/>
          </a:p>
        </p:txBody>
      </p:sp>
      <p:sp>
        <p:nvSpPr>
          <p:cNvPr id="3" name="ZoneTexte 2">
            <a:extLst>
              <a:ext uri="{FF2B5EF4-FFF2-40B4-BE49-F238E27FC236}">
                <a16:creationId xmlns:a16="http://schemas.microsoft.com/office/drawing/2014/main" id="{B61E5F21-D48B-B410-A222-2FDB3391D504}"/>
              </a:ext>
            </a:extLst>
          </p:cNvPr>
          <p:cNvSpPr txBox="1"/>
          <p:nvPr/>
        </p:nvSpPr>
        <p:spPr>
          <a:xfrm>
            <a:off x="531105" y="478639"/>
            <a:ext cx="6560288" cy="8633133"/>
          </a:xfrm>
          <a:prstGeom prst="rect">
            <a:avLst/>
          </a:prstGeom>
          <a:noFill/>
        </p:spPr>
        <p:txBody>
          <a:bodyPr wrap="square" rtlCol="0">
            <a:spAutoFit/>
          </a:bodyPr>
          <a:lstStyle/>
          <a:p>
            <a:pPr algn="just">
              <a:spcAft>
                <a:spcPts val="600"/>
              </a:spcAft>
              <a:tabLst>
                <a:tab pos="1314450" algn="l"/>
              </a:tabLst>
            </a:pPr>
            <a:r>
              <a:rPr lang="fr-FR" sz="1200" b="1" i="1" u="sng" dirty="0">
                <a:effectLst/>
                <a:ea typeface="Times New Roman" panose="02020603050405020304" pitchFamily="18" charset="0"/>
                <a:cs typeface="Arial" panose="020B0604020202020204" pitchFamily="34" charset="0"/>
              </a:rPr>
              <a:t>Affectation des résultats 2023 du budget communal sur le budget primitif 2024</a:t>
            </a:r>
            <a:endParaRPr lang="fr-FR" sz="1200" i="1" u="sng" dirty="0">
              <a:effectLst/>
              <a:ea typeface="Calibri" panose="020F0502020204030204" pitchFamily="34" charset="0"/>
              <a:cs typeface="Arial" panose="020B0604020202020204" pitchFamily="34" charset="0"/>
            </a:endParaRPr>
          </a:p>
          <a:p>
            <a:pPr algn="just">
              <a:spcAft>
                <a:spcPts val="600"/>
              </a:spcAft>
              <a:tabLst>
                <a:tab pos="1314450" algn="l"/>
              </a:tabLst>
            </a:pPr>
            <a:r>
              <a:rPr lang="fr-FR" sz="1200" b="1" dirty="0">
                <a:effectLst/>
                <a:ea typeface="Times New Roman" panose="02020603050405020304" pitchFamily="18" charset="0"/>
                <a:cs typeface="Arial" panose="020B0604020202020204" pitchFamily="34" charset="0"/>
              </a:rPr>
              <a:t> </a:t>
            </a:r>
            <a:r>
              <a:rPr lang="fr-FR" sz="1200" i="1" dirty="0">
                <a:solidFill>
                  <a:srgbClr val="000000"/>
                </a:solidFill>
                <a:effectLst/>
                <a:ea typeface="Calibri" panose="020F0502020204030204" pitchFamily="34" charset="0"/>
                <a:cs typeface="Arial" panose="020B0604020202020204" pitchFamily="34" charset="0"/>
              </a:rPr>
              <a:t>Le conseil municipal vote à l’unanimité, l’affectation des résultats 2023 sur le budget primitif 2024 comme suit :</a:t>
            </a:r>
            <a:endParaRPr lang="fr-FR" sz="1200" dirty="0">
              <a:solidFill>
                <a:srgbClr val="000000"/>
              </a:solidFill>
              <a:effectLst/>
              <a:ea typeface="Calibri" panose="020F0502020204030204" pitchFamily="34" charset="0"/>
              <a:cs typeface="Arial" panose="020B0604020202020204" pitchFamily="34" charset="0"/>
            </a:endParaRPr>
          </a:p>
          <a:p>
            <a:pPr algn="just">
              <a:spcAft>
                <a:spcPts val="600"/>
              </a:spcAft>
            </a:pPr>
            <a:r>
              <a:rPr lang="fr-FR" sz="1200" i="1" dirty="0">
                <a:solidFill>
                  <a:srgbClr val="000000"/>
                </a:solidFill>
                <a:effectLst/>
                <a:ea typeface="Calibri" panose="020F0502020204030204" pitchFamily="34" charset="0"/>
                <a:cs typeface="Arial" panose="020B0604020202020204" pitchFamily="34" charset="0"/>
              </a:rPr>
              <a:t> -94 893.51 euros reportés à la ligne 001 en recettes d’investissement ;</a:t>
            </a:r>
            <a:endParaRPr lang="fr-FR" sz="1200" dirty="0">
              <a:solidFill>
                <a:srgbClr val="000000"/>
              </a:solidFill>
              <a:effectLst/>
              <a:ea typeface="Calibri" panose="020F0502020204030204" pitchFamily="34" charset="0"/>
              <a:cs typeface="Arial" panose="020B0604020202020204" pitchFamily="34" charset="0"/>
            </a:endParaRPr>
          </a:p>
          <a:p>
            <a:pPr algn="just">
              <a:spcAft>
                <a:spcPts val="600"/>
              </a:spcAft>
            </a:pPr>
            <a:r>
              <a:rPr lang="fr-FR" sz="1200" i="1" dirty="0">
                <a:solidFill>
                  <a:srgbClr val="000000"/>
                </a:solidFill>
                <a:effectLst/>
                <a:ea typeface="Calibri" panose="020F0502020204030204" pitchFamily="34" charset="0"/>
                <a:cs typeface="Arial" panose="020B0604020202020204" pitchFamily="34" charset="0"/>
              </a:rPr>
              <a:t>-50 000 euros au compte 1068 investissement avec émission d’un titre de recette ;</a:t>
            </a:r>
            <a:endParaRPr lang="fr-FR" sz="1200" dirty="0">
              <a:solidFill>
                <a:srgbClr val="000000"/>
              </a:solidFill>
              <a:effectLst/>
              <a:ea typeface="Calibri" panose="020F0502020204030204" pitchFamily="34" charset="0"/>
              <a:cs typeface="Arial" panose="020B0604020202020204" pitchFamily="34" charset="0"/>
            </a:endParaRPr>
          </a:p>
          <a:p>
            <a:pPr algn="just">
              <a:spcAft>
                <a:spcPts val="600"/>
              </a:spcAft>
            </a:pPr>
            <a:r>
              <a:rPr lang="fr-FR" sz="1200" i="1" dirty="0">
                <a:solidFill>
                  <a:srgbClr val="000000"/>
                </a:solidFill>
                <a:effectLst/>
                <a:ea typeface="Calibri" panose="020F0502020204030204" pitchFamily="34" charset="0"/>
                <a:cs typeface="Arial" panose="020B0604020202020204" pitchFamily="34" charset="0"/>
              </a:rPr>
              <a:t>-117 334.48 euros à la ligne 002 excédent de fonctionnement.</a:t>
            </a:r>
          </a:p>
          <a:p>
            <a:pPr algn="just">
              <a:spcAft>
                <a:spcPts val="600"/>
              </a:spcAft>
            </a:pPr>
            <a:endParaRPr lang="fr-FR" sz="1200" dirty="0">
              <a:solidFill>
                <a:srgbClr val="000000"/>
              </a:solidFill>
              <a:effectLst/>
              <a:ea typeface="Calibri" panose="020F0502020204030204" pitchFamily="34" charset="0"/>
              <a:cs typeface="Arial" panose="020B0604020202020204" pitchFamily="34" charset="0"/>
            </a:endParaRPr>
          </a:p>
          <a:p>
            <a:pPr algn="just">
              <a:spcAft>
                <a:spcPts val="600"/>
              </a:spcAft>
              <a:tabLst>
                <a:tab pos="1314450" algn="l"/>
              </a:tabLst>
            </a:pPr>
            <a:r>
              <a:rPr lang="fr-FR" sz="1200" b="1" u="sng" dirty="0">
                <a:effectLst/>
                <a:ea typeface="Times New Roman" panose="02020603050405020304" pitchFamily="18" charset="0"/>
                <a:cs typeface="Arial" panose="020B0604020202020204" pitchFamily="34" charset="0"/>
              </a:rPr>
              <a:t>Présentation et vote du budget principal 2024</a:t>
            </a:r>
            <a:endParaRPr lang="fr-FR" sz="1200" u="sng" dirty="0">
              <a:effectLst/>
              <a:ea typeface="Calibri" panose="020F0502020204030204" pitchFamily="34" charset="0"/>
              <a:cs typeface="Arial" panose="020B0604020202020204" pitchFamily="34" charset="0"/>
            </a:endParaRPr>
          </a:p>
          <a:p>
            <a:pPr algn="just">
              <a:spcAft>
                <a:spcPts val="600"/>
              </a:spcAft>
              <a:tabLst>
                <a:tab pos="1314450" algn="l"/>
              </a:tabLst>
            </a:pPr>
            <a:r>
              <a:rPr lang="fr-FR" sz="1200" i="1" dirty="0">
                <a:solidFill>
                  <a:srgbClr val="000000"/>
                </a:solidFill>
                <a:effectLst/>
                <a:ea typeface="Calibri" panose="020F0502020204030204" pitchFamily="34" charset="0"/>
                <a:cs typeface="Arial" panose="020B0604020202020204" pitchFamily="34" charset="0"/>
              </a:rPr>
              <a:t>Le conseil municipal, après avoir pris connaissance des dépenses et recettes nécessaires à l’équilibre du budget et au bon fonctionnement de la commune et de ses projets notamment en investissement, </a:t>
            </a:r>
            <a:endParaRPr lang="fr-FR" sz="1200" dirty="0">
              <a:effectLst/>
              <a:ea typeface="Calibri" panose="020F0502020204030204" pitchFamily="34" charset="0"/>
              <a:cs typeface="Arial" panose="020B0604020202020204" pitchFamily="34" charset="0"/>
            </a:endParaRPr>
          </a:p>
          <a:p>
            <a:pPr algn="just">
              <a:spcAft>
                <a:spcPts val="600"/>
              </a:spcAft>
            </a:pPr>
            <a:r>
              <a:rPr lang="fr-FR" sz="1200" i="1" dirty="0">
                <a:solidFill>
                  <a:srgbClr val="000000"/>
                </a:solidFill>
                <a:effectLst/>
                <a:ea typeface="Calibri" panose="020F0502020204030204" pitchFamily="34" charset="0"/>
                <a:cs typeface="Arial" panose="020B0604020202020204" pitchFamily="34" charset="0"/>
              </a:rPr>
              <a:t>Approuve à l’unanimité, la proposition de budget présentée par Monsieur Bruno Sicard, soit un équilibre en recettes et en dépenses de : </a:t>
            </a:r>
          </a:p>
          <a:p>
            <a:pPr algn="just">
              <a:spcAft>
                <a:spcPts val="600"/>
              </a:spcAft>
            </a:pPr>
            <a:endParaRPr lang="fr-FR" sz="1200" i="1" dirty="0">
              <a:solidFill>
                <a:srgbClr val="000000"/>
              </a:solidFill>
              <a:ea typeface="Calibri" panose="020F0502020204030204" pitchFamily="34" charset="0"/>
              <a:cs typeface="Arial" panose="020B0604020202020204" pitchFamily="34" charset="0"/>
            </a:endParaRPr>
          </a:p>
          <a:p>
            <a:pPr algn="just">
              <a:spcAft>
                <a:spcPts val="600"/>
              </a:spcAft>
            </a:pPr>
            <a:endParaRPr lang="fr-FR" sz="1200" i="1" dirty="0">
              <a:solidFill>
                <a:srgbClr val="000000"/>
              </a:solidFill>
              <a:effectLst/>
              <a:ea typeface="Calibri" panose="020F0502020204030204" pitchFamily="34" charset="0"/>
              <a:cs typeface="Arial" panose="020B0604020202020204" pitchFamily="34" charset="0"/>
            </a:endParaRPr>
          </a:p>
          <a:p>
            <a:pPr algn="just">
              <a:spcAft>
                <a:spcPts val="600"/>
              </a:spcAft>
            </a:pPr>
            <a:endParaRPr lang="fr-FR" sz="1200" i="1" dirty="0">
              <a:solidFill>
                <a:srgbClr val="000000"/>
              </a:solidFill>
              <a:ea typeface="Calibri" panose="020F0502020204030204" pitchFamily="34" charset="0"/>
              <a:cs typeface="Arial" panose="020B0604020202020204" pitchFamily="34" charset="0"/>
            </a:endParaRPr>
          </a:p>
          <a:p>
            <a:pPr algn="just">
              <a:spcAft>
                <a:spcPts val="600"/>
              </a:spcAft>
            </a:pPr>
            <a:endParaRPr lang="fr-FR" sz="1200" i="1" dirty="0">
              <a:solidFill>
                <a:srgbClr val="000000"/>
              </a:solidFill>
              <a:effectLst/>
              <a:ea typeface="Calibri" panose="020F0502020204030204" pitchFamily="34" charset="0"/>
              <a:cs typeface="Arial" panose="020B0604020202020204" pitchFamily="34" charset="0"/>
            </a:endParaRPr>
          </a:p>
          <a:p>
            <a:pPr algn="just">
              <a:spcAft>
                <a:spcPts val="600"/>
              </a:spcAft>
            </a:pPr>
            <a:endParaRPr lang="fr-FR" sz="1200" i="1" dirty="0">
              <a:solidFill>
                <a:srgbClr val="000000"/>
              </a:solidFill>
              <a:ea typeface="Calibri" panose="020F0502020204030204" pitchFamily="34" charset="0"/>
              <a:cs typeface="Arial" panose="020B0604020202020204" pitchFamily="34" charset="0"/>
            </a:endParaRPr>
          </a:p>
          <a:p>
            <a:pPr algn="just">
              <a:spcAft>
                <a:spcPts val="600"/>
              </a:spcAft>
            </a:pPr>
            <a:endParaRPr lang="fr-FR" sz="1200" i="1" dirty="0">
              <a:solidFill>
                <a:srgbClr val="000000"/>
              </a:solidFill>
              <a:effectLst/>
              <a:ea typeface="Calibri" panose="020F0502020204030204" pitchFamily="34" charset="0"/>
              <a:cs typeface="Arial" panose="020B0604020202020204" pitchFamily="34" charset="0"/>
            </a:endParaRPr>
          </a:p>
          <a:p>
            <a:pPr algn="just">
              <a:spcAft>
                <a:spcPts val="600"/>
              </a:spcAft>
            </a:pPr>
            <a:endParaRPr lang="fr-FR" sz="1200" i="1" dirty="0">
              <a:solidFill>
                <a:srgbClr val="000000"/>
              </a:solidFill>
              <a:ea typeface="Calibri" panose="020F0502020204030204" pitchFamily="34" charset="0"/>
              <a:cs typeface="Arial" panose="020B0604020202020204" pitchFamily="34" charset="0"/>
            </a:endParaRPr>
          </a:p>
          <a:p>
            <a:pPr algn="just">
              <a:spcAft>
                <a:spcPts val="600"/>
              </a:spcAft>
            </a:pPr>
            <a:endParaRPr lang="fr-FR" sz="1200" i="1" dirty="0">
              <a:solidFill>
                <a:srgbClr val="000000"/>
              </a:solidFill>
              <a:ea typeface="Arial MT"/>
              <a:cs typeface="Arial" panose="020B0604020202020204" pitchFamily="34" charset="0"/>
            </a:endParaRPr>
          </a:p>
          <a:p>
            <a:pPr algn="just">
              <a:spcAft>
                <a:spcPts val="600"/>
              </a:spcAft>
            </a:pPr>
            <a:r>
              <a:rPr lang="fr-FR" sz="1200" i="1" dirty="0">
                <a:effectLst/>
                <a:ea typeface="Arial MT"/>
                <a:cs typeface="Arial" panose="020B0604020202020204" pitchFamily="34" charset="0"/>
              </a:rPr>
              <a:t>Soit un équilibre de 656 027.51 € pour l’ensemble des sections.</a:t>
            </a:r>
            <a:endParaRPr lang="fr-FR" sz="1200" dirty="0">
              <a:effectLst/>
              <a:ea typeface="Calibri" panose="020F0502020204030204" pitchFamily="34" charset="0"/>
              <a:cs typeface="Arial" panose="020B0604020202020204" pitchFamily="34" charset="0"/>
            </a:endParaRPr>
          </a:p>
          <a:p>
            <a:pPr algn="just">
              <a:spcAft>
                <a:spcPts val="600"/>
              </a:spcAft>
            </a:pPr>
            <a:r>
              <a:rPr lang="fr-FR" sz="1200" i="1" dirty="0">
                <a:effectLst/>
                <a:ea typeface="Arial MT"/>
                <a:cs typeface="Arial" panose="020B0604020202020204" pitchFamily="34" charset="0"/>
              </a:rPr>
              <a:t>Le conseil municipal, décide à l’unanimité de verser les subventions suivantes : </a:t>
            </a:r>
          </a:p>
          <a:p>
            <a:pPr algn="just">
              <a:spcAft>
                <a:spcPts val="600"/>
              </a:spcAft>
            </a:pPr>
            <a:endParaRPr lang="fr-FR" sz="1200" i="1" dirty="0">
              <a:ea typeface="Arial MT"/>
              <a:cs typeface="Arial" panose="020B0604020202020204" pitchFamily="34" charset="0"/>
            </a:endParaRPr>
          </a:p>
          <a:p>
            <a:pPr algn="just">
              <a:spcAft>
                <a:spcPts val="600"/>
              </a:spcAft>
            </a:pPr>
            <a:endParaRPr lang="fr-FR" sz="1200" i="1" dirty="0">
              <a:effectLst/>
              <a:ea typeface="Arial MT"/>
              <a:cs typeface="Arial" panose="020B0604020202020204" pitchFamily="34" charset="0"/>
            </a:endParaRPr>
          </a:p>
          <a:p>
            <a:pPr algn="just">
              <a:spcAft>
                <a:spcPts val="600"/>
              </a:spcAft>
            </a:pPr>
            <a:endParaRPr lang="fr-FR" sz="1200" i="1" dirty="0">
              <a:ea typeface="Calibri" panose="020F0502020204030204" pitchFamily="34" charset="0"/>
              <a:cs typeface="Arial" panose="020B0604020202020204" pitchFamily="34" charset="0"/>
            </a:endParaRPr>
          </a:p>
          <a:p>
            <a:pPr algn="just">
              <a:spcAft>
                <a:spcPts val="600"/>
              </a:spcAft>
            </a:pPr>
            <a:endParaRPr lang="fr-FR" sz="1200" i="1" dirty="0">
              <a:effectLst/>
              <a:ea typeface="Calibri" panose="020F0502020204030204" pitchFamily="34" charset="0"/>
              <a:cs typeface="Arial" panose="020B0604020202020204" pitchFamily="34" charset="0"/>
            </a:endParaRPr>
          </a:p>
          <a:p>
            <a:pPr algn="just">
              <a:spcAft>
                <a:spcPts val="600"/>
              </a:spcAft>
            </a:pPr>
            <a:endParaRPr lang="fr-FR" sz="1200" i="1" dirty="0">
              <a:ea typeface="Calibri" panose="020F0502020204030204" pitchFamily="34" charset="0"/>
              <a:cs typeface="Arial" panose="020B0604020202020204" pitchFamily="34" charset="0"/>
            </a:endParaRPr>
          </a:p>
          <a:p>
            <a:pPr algn="just">
              <a:spcAft>
                <a:spcPts val="600"/>
              </a:spcAft>
            </a:pPr>
            <a:endParaRPr lang="fr-FR" sz="1200" i="1" dirty="0">
              <a:effectLst/>
              <a:ea typeface="Calibri" panose="020F0502020204030204" pitchFamily="34" charset="0"/>
              <a:cs typeface="Arial" panose="020B0604020202020204" pitchFamily="34" charset="0"/>
            </a:endParaRPr>
          </a:p>
          <a:p>
            <a:pPr algn="just">
              <a:spcAft>
                <a:spcPts val="600"/>
              </a:spcAft>
              <a:tabLst>
                <a:tab pos="1314450" algn="l"/>
              </a:tabLst>
            </a:pPr>
            <a:endParaRPr lang="fr-FR" sz="1200" i="1" dirty="0">
              <a:effectLst/>
              <a:ea typeface="Times New Roman" panose="02020603050405020304" pitchFamily="18" charset="0"/>
              <a:cs typeface="Arial" panose="020B0604020202020204" pitchFamily="34" charset="0"/>
            </a:endParaRPr>
          </a:p>
          <a:p>
            <a:pPr algn="just">
              <a:spcAft>
                <a:spcPts val="600"/>
              </a:spcAft>
              <a:tabLst>
                <a:tab pos="1314450" algn="l"/>
              </a:tabLst>
            </a:pPr>
            <a:r>
              <a:rPr lang="fr-FR" sz="1200" i="1" dirty="0">
                <a:effectLst/>
                <a:ea typeface="Times New Roman" panose="02020603050405020304" pitchFamily="18" charset="0"/>
                <a:cs typeface="Arial" panose="020B0604020202020204" pitchFamily="34" charset="0"/>
              </a:rPr>
              <a:t>Il est rappelé que les fonds du CCAS sont intégrés dans le budget communal depuis la fusion du CCAS et de la commune. Les fonds du CCAS s’élèvent au 01</a:t>
            </a:r>
            <a:r>
              <a:rPr lang="fr-FR" sz="1200" i="1" baseline="30000" dirty="0">
                <a:effectLst/>
                <a:ea typeface="Times New Roman" panose="02020603050405020304" pitchFamily="18" charset="0"/>
                <a:cs typeface="Arial" panose="020B0604020202020204" pitchFamily="34" charset="0"/>
              </a:rPr>
              <a:t>er</a:t>
            </a:r>
            <a:r>
              <a:rPr lang="fr-FR" sz="1200" i="1" dirty="0">
                <a:effectLst/>
                <a:ea typeface="Times New Roman" panose="02020603050405020304" pitchFamily="18" charset="0"/>
                <a:cs typeface="Arial" panose="020B0604020202020204" pitchFamily="34" charset="0"/>
              </a:rPr>
              <a:t> janvier 2024 à 61 529.71 euros et sont retracés dans une comptabilité annexe et interne.</a:t>
            </a:r>
            <a:endParaRPr lang="fr-FR" sz="1200" dirty="0">
              <a:effectLst/>
              <a:ea typeface="Calibri" panose="020F0502020204030204" pitchFamily="34" charset="0"/>
              <a:cs typeface="Arial" panose="020B0604020202020204" pitchFamily="34" charset="0"/>
            </a:endParaRPr>
          </a:p>
          <a:p>
            <a:pPr algn="just">
              <a:spcAft>
                <a:spcPts val="600"/>
              </a:spcAft>
              <a:tabLst>
                <a:tab pos="1314450" algn="l"/>
              </a:tabLst>
            </a:pPr>
            <a:r>
              <a:rPr lang="fr-FR" sz="1200" i="1" dirty="0">
                <a:effectLst/>
                <a:ea typeface="Times New Roman" panose="02020603050405020304" pitchFamily="18" charset="0"/>
                <a:cs typeface="Arial" panose="020B0604020202020204" pitchFamily="34" charset="0"/>
              </a:rPr>
              <a:t>Les conseillers municipaux approuvent le versement de 2500 euros de la commune à la partie CCAS pour l’année 2024, ce qui porte les fonds du CCAS à 61 529.71 euros pour 2024, sans compter les dépenses à venir que le CCAS pourraient avoir sur l’année (dons, colis etc…).</a:t>
            </a:r>
            <a:endParaRPr lang="fr-FR" sz="1200" dirty="0">
              <a:effectLst/>
              <a:ea typeface="Calibri" panose="020F0502020204030204" pitchFamily="34" charset="0"/>
              <a:cs typeface="Arial" panose="020B0604020202020204" pitchFamily="34" charset="0"/>
            </a:endParaRPr>
          </a:p>
        </p:txBody>
      </p:sp>
      <p:graphicFrame>
        <p:nvGraphicFramePr>
          <p:cNvPr id="4" name="Tableau 3">
            <a:extLst>
              <a:ext uri="{FF2B5EF4-FFF2-40B4-BE49-F238E27FC236}">
                <a16:creationId xmlns:a16="http://schemas.microsoft.com/office/drawing/2014/main" id="{0114231C-3981-D34C-587D-3865C88D0433}"/>
              </a:ext>
            </a:extLst>
          </p:cNvPr>
          <p:cNvGraphicFramePr>
            <a:graphicFrameLocks noGrp="1"/>
          </p:cNvGraphicFramePr>
          <p:nvPr>
            <p:extLst>
              <p:ext uri="{D42A27DB-BD31-4B8C-83A1-F6EECF244321}">
                <p14:modId xmlns:p14="http://schemas.microsoft.com/office/powerpoint/2010/main" val="636445800"/>
              </p:ext>
            </p:extLst>
          </p:nvPr>
        </p:nvGraphicFramePr>
        <p:xfrm>
          <a:off x="1037272" y="3431107"/>
          <a:ext cx="5485130" cy="1809752"/>
        </p:xfrm>
        <a:graphic>
          <a:graphicData uri="http://schemas.openxmlformats.org/drawingml/2006/table">
            <a:tbl>
              <a:tblPr firstRow="1" firstCol="1" bandRow="1">
                <a:tableStyleId>{5C22544A-7EE6-4342-B048-85BDC9FD1C3A}</a:tableStyleId>
              </a:tblPr>
              <a:tblGrid>
                <a:gridCol w="1828165">
                  <a:extLst>
                    <a:ext uri="{9D8B030D-6E8A-4147-A177-3AD203B41FA5}">
                      <a16:colId xmlns:a16="http://schemas.microsoft.com/office/drawing/2014/main" val="2785017146"/>
                    </a:ext>
                  </a:extLst>
                </a:gridCol>
                <a:gridCol w="1828165">
                  <a:extLst>
                    <a:ext uri="{9D8B030D-6E8A-4147-A177-3AD203B41FA5}">
                      <a16:colId xmlns:a16="http://schemas.microsoft.com/office/drawing/2014/main" val="2276592408"/>
                    </a:ext>
                  </a:extLst>
                </a:gridCol>
                <a:gridCol w="1828800">
                  <a:extLst>
                    <a:ext uri="{9D8B030D-6E8A-4147-A177-3AD203B41FA5}">
                      <a16:colId xmlns:a16="http://schemas.microsoft.com/office/drawing/2014/main" val="2335351223"/>
                    </a:ext>
                  </a:extLst>
                </a:gridCol>
              </a:tblGrid>
              <a:tr h="181523">
                <a:tc gridSpan="3">
                  <a:txBody>
                    <a:bodyPr/>
                    <a:lstStyle/>
                    <a:p>
                      <a:pPr algn="ctr">
                        <a:lnSpc>
                          <a:spcPct val="107000"/>
                        </a:lnSpc>
                        <a:spcAft>
                          <a:spcPts val="800"/>
                        </a:spcAft>
                      </a:pPr>
                      <a:r>
                        <a:rPr lang="fr-FR" sz="1100" dirty="0">
                          <a:effectLst/>
                        </a:rPr>
                        <a:t>Tableau synthétique des dépenses et recettes par section</a:t>
                      </a:r>
                    </a:p>
                    <a:p>
                      <a:pPr algn="ctr">
                        <a:lnSpc>
                          <a:spcPct val="107000"/>
                        </a:lnSpc>
                        <a:spcAft>
                          <a:spcPts val="800"/>
                        </a:spcAft>
                      </a:pPr>
                      <a:endParaRPr lang="fr-FR" sz="1100" dirty="0">
                        <a:effectLst/>
                      </a:endParaRPr>
                    </a:p>
                  </a:txBody>
                  <a:tcPr marL="68580" marR="68580"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156731552"/>
                  </a:ext>
                </a:extLst>
              </a:tr>
              <a:tr h="0">
                <a:tc>
                  <a:txBody>
                    <a:bodyPr/>
                    <a:lstStyle/>
                    <a:p>
                      <a:pPr algn="ctr">
                        <a:lnSpc>
                          <a:spcPct val="107000"/>
                        </a:lnSpc>
                        <a:spcAft>
                          <a:spcPts val="80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100" dirty="0">
                          <a:effectLst/>
                        </a:rPr>
                        <a:t>Dépenses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100">
                          <a:effectLst/>
                        </a:rPr>
                        <a:t>Recettes</a:t>
                      </a:r>
                    </a:p>
                    <a:p>
                      <a:pPr algn="ctr">
                        <a:lnSpc>
                          <a:spcPct val="107000"/>
                        </a:lnSpc>
                        <a:spcAft>
                          <a:spcPts val="80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9040179"/>
                  </a:ext>
                </a:extLst>
              </a:tr>
              <a:tr h="0">
                <a:tc>
                  <a:txBody>
                    <a:bodyPr/>
                    <a:lstStyle/>
                    <a:p>
                      <a:pPr algn="ctr">
                        <a:lnSpc>
                          <a:spcPct val="107000"/>
                        </a:lnSpc>
                        <a:spcAft>
                          <a:spcPts val="800"/>
                        </a:spcAft>
                      </a:pPr>
                      <a:r>
                        <a:rPr lang="fr-FR" sz="1100">
                          <a:effectLst/>
                        </a:rPr>
                        <a:t>Section de fonctionnement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100">
                          <a:effectLst/>
                        </a:rPr>
                        <a:t>431 047.48 €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100">
                          <a:effectLst/>
                        </a:rPr>
                        <a:t>431 047.48 €</a:t>
                      </a:r>
                    </a:p>
                    <a:p>
                      <a:pPr algn="ctr">
                        <a:lnSpc>
                          <a:spcPct val="107000"/>
                        </a:lnSpc>
                        <a:spcAft>
                          <a:spcPts val="80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80247733"/>
                  </a:ext>
                </a:extLst>
              </a:tr>
              <a:tr h="0">
                <a:tc>
                  <a:txBody>
                    <a:bodyPr/>
                    <a:lstStyle/>
                    <a:p>
                      <a:pPr algn="ctr">
                        <a:lnSpc>
                          <a:spcPct val="107000"/>
                        </a:lnSpc>
                        <a:spcAft>
                          <a:spcPts val="800"/>
                        </a:spcAft>
                      </a:pPr>
                      <a:r>
                        <a:rPr lang="fr-FR" sz="1100">
                          <a:effectLst/>
                        </a:rPr>
                        <a:t>Section d’investissement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100">
                          <a:effectLst/>
                        </a:rPr>
                        <a:t>224 980.03 €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100" dirty="0">
                          <a:effectLst/>
                        </a:rPr>
                        <a:t>224 980.03 €</a:t>
                      </a:r>
                    </a:p>
                    <a:p>
                      <a:pPr algn="ctr">
                        <a:lnSpc>
                          <a:spcPct val="107000"/>
                        </a:lnSpc>
                        <a:spcAft>
                          <a:spcPts val="800"/>
                        </a:spcAft>
                      </a:pPr>
                      <a:r>
                        <a:rPr lang="fr-FR" sz="11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0254543"/>
                  </a:ext>
                </a:extLst>
              </a:tr>
            </a:tbl>
          </a:graphicData>
        </a:graphic>
      </p:graphicFrame>
      <p:graphicFrame>
        <p:nvGraphicFramePr>
          <p:cNvPr id="5" name="Tableau 4">
            <a:extLst>
              <a:ext uri="{FF2B5EF4-FFF2-40B4-BE49-F238E27FC236}">
                <a16:creationId xmlns:a16="http://schemas.microsoft.com/office/drawing/2014/main" id="{D867BB8C-15AD-0E27-DC92-8FD81A289E8F}"/>
              </a:ext>
            </a:extLst>
          </p:cNvPr>
          <p:cNvGraphicFramePr>
            <a:graphicFrameLocks noGrp="1"/>
          </p:cNvGraphicFramePr>
          <p:nvPr>
            <p:extLst>
              <p:ext uri="{D42A27DB-BD31-4B8C-83A1-F6EECF244321}">
                <p14:modId xmlns:p14="http://schemas.microsoft.com/office/powerpoint/2010/main" val="3261534905"/>
              </p:ext>
            </p:extLst>
          </p:nvPr>
        </p:nvGraphicFramePr>
        <p:xfrm>
          <a:off x="793661" y="6202772"/>
          <a:ext cx="5792470" cy="1220470"/>
        </p:xfrm>
        <a:graphic>
          <a:graphicData uri="http://schemas.openxmlformats.org/drawingml/2006/table">
            <a:tbl>
              <a:tblPr firstRow="1" firstCol="1" bandRow="1">
                <a:tableStyleId>{5C22544A-7EE6-4342-B048-85BDC9FD1C3A}</a:tableStyleId>
              </a:tblPr>
              <a:tblGrid>
                <a:gridCol w="4047490">
                  <a:extLst>
                    <a:ext uri="{9D8B030D-6E8A-4147-A177-3AD203B41FA5}">
                      <a16:colId xmlns:a16="http://schemas.microsoft.com/office/drawing/2014/main" val="142200164"/>
                    </a:ext>
                  </a:extLst>
                </a:gridCol>
                <a:gridCol w="1744980">
                  <a:extLst>
                    <a:ext uri="{9D8B030D-6E8A-4147-A177-3AD203B41FA5}">
                      <a16:colId xmlns:a16="http://schemas.microsoft.com/office/drawing/2014/main" val="1155643801"/>
                    </a:ext>
                  </a:extLst>
                </a:gridCol>
              </a:tblGrid>
              <a:tr h="152400">
                <a:tc>
                  <a:txBody>
                    <a:bodyPr/>
                    <a:lstStyle/>
                    <a:p>
                      <a:pPr algn="just">
                        <a:lnSpc>
                          <a:spcPct val="107000"/>
                        </a:lnSpc>
                        <a:spcAft>
                          <a:spcPts val="800"/>
                        </a:spcAft>
                      </a:pPr>
                      <a:r>
                        <a:rPr lang="fr-FR" sz="1100">
                          <a:effectLst/>
                        </a:rPr>
                        <a:t>Organisme subventionné</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fr-FR" sz="1100">
                          <a:effectLst/>
                        </a:rPr>
                        <a:t>Montant attribué</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3448835"/>
                  </a:ext>
                </a:extLst>
              </a:tr>
              <a:tr h="143510">
                <a:tc>
                  <a:txBody>
                    <a:bodyPr/>
                    <a:lstStyle/>
                    <a:p>
                      <a:pPr algn="just">
                        <a:lnSpc>
                          <a:spcPct val="107000"/>
                        </a:lnSpc>
                        <a:spcAft>
                          <a:spcPts val="800"/>
                        </a:spcAft>
                      </a:pPr>
                      <a:r>
                        <a:rPr lang="fr-FR" sz="1100">
                          <a:effectLst/>
                        </a:rPr>
                        <a:t>-Tennis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fr-FR" sz="1100">
                          <a:effectLst/>
                        </a:rPr>
                        <a:t>1000 euros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6992959"/>
                  </a:ext>
                </a:extLst>
              </a:tr>
              <a:tr h="152400">
                <a:tc>
                  <a:txBody>
                    <a:bodyPr/>
                    <a:lstStyle/>
                    <a:p>
                      <a:pPr algn="just">
                        <a:lnSpc>
                          <a:spcPct val="107000"/>
                        </a:lnSpc>
                        <a:spcAft>
                          <a:spcPts val="800"/>
                        </a:spcAft>
                      </a:pPr>
                      <a:r>
                        <a:rPr lang="fr-FR" sz="1100">
                          <a:effectLst/>
                        </a:rPr>
                        <a:t>-Comité des Fêtes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fr-FR" sz="1100">
                          <a:effectLst/>
                        </a:rPr>
                        <a:t>3000 euros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5831080"/>
                  </a:ext>
                </a:extLst>
              </a:tr>
              <a:tr h="143510">
                <a:tc>
                  <a:txBody>
                    <a:bodyPr/>
                    <a:lstStyle/>
                    <a:p>
                      <a:pPr algn="just">
                        <a:lnSpc>
                          <a:spcPct val="107000"/>
                        </a:lnSpc>
                        <a:spcAft>
                          <a:spcPts val="800"/>
                        </a:spcAft>
                      </a:pPr>
                      <a:r>
                        <a:rPr lang="fr-FR" sz="1100">
                          <a:effectLst/>
                        </a:rPr>
                        <a:t>-Soins palliatifs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fr-FR" sz="1100">
                          <a:effectLst/>
                        </a:rPr>
                        <a:t>200 euros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7564178"/>
                  </a:ext>
                </a:extLst>
              </a:tr>
              <a:tr h="238760">
                <a:tc>
                  <a:txBody>
                    <a:bodyPr/>
                    <a:lstStyle/>
                    <a:p>
                      <a:pPr algn="just">
                        <a:lnSpc>
                          <a:spcPct val="107000"/>
                        </a:lnSpc>
                        <a:spcAft>
                          <a:spcPts val="800"/>
                        </a:spcAft>
                      </a:pPr>
                      <a:r>
                        <a:rPr lang="fr-FR" sz="1100">
                          <a:effectLst/>
                        </a:rPr>
                        <a:t>-La croix rouge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fr-FR" sz="1100" dirty="0">
                          <a:effectLst/>
                        </a:rPr>
                        <a:t>200 euros</a:t>
                      </a:r>
                    </a:p>
                  </a:txBody>
                  <a:tcPr marL="68580" marR="68580" marT="0" marB="0"/>
                </a:tc>
                <a:extLst>
                  <a:ext uri="{0D108BD9-81ED-4DB2-BD59-A6C34878D82A}">
                    <a16:rowId xmlns:a16="http://schemas.microsoft.com/office/drawing/2014/main" val="2893199910"/>
                  </a:ext>
                </a:extLst>
              </a:tr>
              <a:tr h="295910">
                <a:tc>
                  <a:txBody>
                    <a:bodyPr/>
                    <a:lstStyle/>
                    <a:p>
                      <a:pPr algn="just">
                        <a:lnSpc>
                          <a:spcPct val="107000"/>
                        </a:lnSpc>
                        <a:spcAft>
                          <a:spcPts val="800"/>
                        </a:spcAft>
                      </a:pPr>
                      <a:r>
                        <a:rPr lang="fr-FR" sz="1100">
                          <a:effectLst/>
                        </a:rPr>
                        <a:t>-A.P.E.M. (Cantine scolaire - périscolaire - accueil de loisirs)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fr-FR" sz="1100" dirty="0">
                          <a:effectLst/>
                        </a:rPr>
                        <a:t>17 646,87 euros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9694514"/>
                  </a:ext>
                </a:extLst>
              </a:tr>
            </a:tbl>
          </a:graphicData>
        </a:graphic>
      </p:graphicFrame>
    </p:spTree>
    <p:extLst>
      <p:ext uri="{BB962C8B-B14F-4D97-AF65-F5344CB8AC3E}">
        <p14:creationId xmlns:p14="http://schemas.microsoft.com/office/powerpoint/2010/main" val="1337193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5046F3C-9910-CDEB-1DE1-F35D7B46A1AA}"/>
              </a:ext>
            </a:extLst>
          </p:cNvPr>
          <p:cNvSpPr>
            <a:spLocks noGrp="1"/>
          </p:cNvSpPr>
          <p:nvPr>
            <p:ph type="sldNum" sz="quarter" idx="12"/>
          </p:nvPr>
        </p:nvSpPr>
        <p:spPr/>
        <p:txBody>
          <a:bodyPr/>
          <a:lstStyle/>
          <a:p>
            <a:fld id="{697E920A-E185-421E-8081-1A9B0528DCFE}" type="slidenum">
              <a:rPr lang="fr-FR" smtClean="0"/>
              <a:t>9</a:t>
            </a:fld>
            <a:endParaRPr lang="fr-FR"/>
          </a:p>
        </p:txBody>
      </p:sp>
      <p:sp>
        <p:nvSpPr>
          <p:cNvPr id="3" name="ZoneTexte 2">
            <a:extLst>
              <a:ext uri="{FF2B5EF4-FFF2-40B4-BE49-F238E27FC236}">
                <a16:creationId xmlns:a16="http://schemas.microsoft.com/office/drawing/2014/main" id="{DB4A1214-F1A7-EF2D-760E-4C4FCBF7D0C5}"/>
              </a:ext>
            </a:extLst>
          </p:cNvPr>
          <p:cNvSpPr txBox="1"/>
          <p:nvPr/>
        </p:nvSpPr>
        <p:spPr>
          <a:xfrm>
            <a:off x="419725" y="212844"/>
            <a:ext cx="6805534" cy="4970591"/>
          </a:xfrm>
          <a:prstGeom prst="rect">
            <a:avLst/>
          </a:prstGeom>
          <a:noFill/>
        </p:spPr>
        <p:txBody>
          <a:bodyPr wrap="square" rtlCol="0">
            <a:spAutoFit/>
          </a:bodyPr>
          <a:lstStyle/>
          <a:p>
            <a:pPr algn="just">
              <a:spcAft>
                <a:spcPts val="600"/>
              </a:spcAft>
              <a:tabLst>
                <a:tab pos="1314450" algn="l"/>
              </a:tabLst>
            </a:pPr>
            <a:r>
              <a:rPr lang="fr-FR" sz="1200" b="1" i="1" u="sng" dirty="0">
                <a:effectLst/>
                <a:ea typeface="Times New Roman" panose="02020603050405020304" pitchFamily="18" charset="0"/>
                <a:cs typeface="Arial" panose="020B0604020202020204" pitchFamily="34" charset="0"/>
              </a:rPr>
              <a:t>Situation du R.P.I. pour l’année scolaire 2024/2025</a:t>
            </a:r>
            <a:endParaRPr lang="fr-FR" sz="1200" i="1" u="sng" dirty="0">
              <a:effectLst/>
              <a:ea typeface="Calibri" panose="020F0502020204030204" pitchFamily="34" charset="0"/>
              <a:cs typeface="Arial" panose="020B0604020202020204" pitchFamily="34" charset="0"/>
            </a:endParaRPr>
          </a:p>
          <a:p>
            <a:pPr algn="just">
              <a:spcAft>
                <a:spcPts val="600"/>
              </a:spcAft>
              <a:tabLst>
                <a:tab pos="1314450" algn="l"/>
              </a:tabLst>
            </a:pPr>
            <a:r>
              <a:rPr lang="fr-FR" sz="1200" i="1" dirty="0">
                <a:effectLst/>
                <a:ea typeface="Times New Roman" panose="02020603050405020304" pitchFamily="18" charset="0"/>
                <a:cs typeface="Arial" panose="020B0604020202020204" pitchFamily="34" charset="0"/>
              </a:rPr>
              <a:t>La fermeture de la classe de Montlognon a été confirmée lors du dernier conseil d’école et par conséquent la fermeture de l’école de Montlognon.</a:t>
            </a:r>
            <a:endParaRPr lang="fr-FR" sz="1200" dirty="0">
              <a:effectLst/>
              <a:ea typeface="Calibri" panose="020F0502020204030204" pitchFamily="34" charset="0"/>
              <a:cs typeface="Arial" panose="020B0604020202020204" pitchFamily="34" charset="0"/>
            </a:endParaRPr>
          </a:p>
          <a:p>
            <a:pPr algn="just">
              <a:spcAft>
                <a:spcPts val="600"/>
              </a:spcAft>
              <a:tabLst>
                <a:tab pos="1314450" algn="l"/>
              </a:tabLst>
            </a:pPr>
            <a:r>
              <a:rPr lang="fr-FR" sz="1200" i="1" dirty="0">
                <a:effectLst/>
                <a:ea typeface="Times New Roman" panose="02020603050405020304" pitchFamily="18" charset="0"/>
                <a:cs typeface="Arial" panose="020B0604020202020204" pitchFamily="34" charset="0"/>
              </a:rPr>
              <a:t>Une nouvelle organisation va se mettre en place pour la rentrée prochaine : </a:t>
            </a:r>
            <a:endParaRPr lang="fr-FR" sz="1200" dirty="0">
              <a:effectLst/>
              <a:ea typeface="Calibri" panose="020F0502020204030204" pitchFamily="34" charset="0"/>
              <a:cs typeface="Arial" panose="020B0604020202020204" pitchFamily="34" charset="0"/>
            </a:endParaRPr>
          </a:p>
          <a:p>
            <a:pPr algn="just">
              <a:spcAft>
                <a:spcPts val="600"/>
              </a:spcAft>
              <a:tabLst>
                <a:tab pos="1314450" algn="l"/>
              </a:tabLst>
            </a:pPr>
            <a:r>
              <a:rPr lang="fr-FR" sz="1200" i="1" dirty="0">
                <a:effectLst/>
                <a:ea typeface="Times New Roman" panose="02020603050405020304" pitchFamily="18" charset="0"/>
                <a:cs typeface="Arial" panose="020B0604020202020204" pitchFamily="34" charset="0"/>
              </a:rPr>
              <a:t>2 directrices seront en poste sur le regroupement pédagogique : madame Ducrot sur Fontaine </a:t>
            </a:r>
            <a:r>
              <a:rPr lang="fr-FR" sz="1200" i="1" dirty="0" err="1">
                <a:effectLst/>
                <a:ea typeface="Times New Roman" panose="02020603050405020304" pitchFamily="18" charset="0"/>
                <a:cs typeface="Arial" panose="020B0604020202020204" pitchFamily="34" charset="0"/>
              </a:rPr>
              <a:t>Chaâlis</a:t>
            </a:r>
            <a:r>
              <a:rPr lang="fr-FR" sz="1200" i="1" dirty="0">
                <a:effectLst/>
                <a:ea typeface="Times New Roman" panose="02020603050405020304" pitchFamily="18" charset="0"/>
                <a:cs typeface="Arial" panose="020B0604020202020204" pitchFamily="34" charset="0"/>
              </a:rPr>
              <a:t> et madame </a:t>
            </a:r>
            <a:r>
              <a:rPr lang="fr-FR" sz="1200" i="1" dirty="0" err="1">
                <a:effectLst/>
                <a:ea typeface="Times New Roman" panose="02020603050405020304" pitchFamily="18" charset="0"/>
                <a:cs typeface="Arial" panose="020B0604020202020204" pitchFamily="34" charset="0"/>
              </a:rPr>
              <a:t>Kaluzny</a:t>
            </a:r>
            <a:r>
              <a:rPr lang="fr-FR" sz="1200" i="1" dirty="0">
                <a:effectLst/>
                <a:ea typeface="Times New Roman" panose="02020603050405020304" pitchFamily="18" charset="0"/>
                <a:cs typeface="Arial" panose="020B0604020202020204" pitchFamily="34" charset="0"/>
              </a:rPr>
              <a:t> pour Borest.</a:t>
            </a:r>
            <a:endParaRPr lang="fr-FR" sz="1200" dirty="0">
              <a:effectLst/>
              <a:ea typeface="Calibri" panose="020F0502020204030204" pitchFamily="34" charset="0"/>
              <a:cs typeface="Arial" panose="020B0604020202020204" pitchFamily="34" charset="0"/>
            </a:endParaRPr>
          </a:p>
          <a:p>
            <a:pPr algn="just">
              <a:spcAft>
                <a:spcPts val="600"/>
              </a:spcAft>
              <a:tabLst>
                <a:tab pos="1314450" algn="l"/>
              </a:tabLst>
            </a:pPr>
            <a:r>
              <a:rPr lang="fr-FR" sz="1200" i="1" dirty="0">
                <a:effectLst/>
                <a:ea typeface="Times New Roman" panose="02020603050405020304" pitchFamily="18" charset="0"/>
                <a:cs typeface="Arial" panose="020B0604020202020204" pitchFamily="34" charset="0"/>
              </a:rPr>
              <a:t>L’école de Borest accueillera 2 classes avec 2 enseignantes : petites et moyennes sections et les grandes sections seront avec les C.P.</a:t>
            </a:r>
            <a:endParaRPr lang="fr-FR" sz="1200" dirty="0">
              <a:effectLst/>
              <a:ea typeface="Calibri" panose="020F0502020204030204" pitchFamily="34" charset="0"/>
              <a:cs typeface="Arial" panose="020B0604020202020204" pitchFamily="34" charset="0"/>
            </a:endParaRPr>
          </a:p>
          <a:p>
            <a:pPr algn="just">
              <a:spcAft>
                <a:spcPts val="600"/>
              </a:spcAft>
              <a:tabLst>
                <a:tab pos="1314450" algn="l"/>
              </a:tabLst>
            </a:pPr>
            <a:r>
              <a:rPr lang="fr-FR" sz="1200" i="1" dirty="0">
                <a:effectLst/>
                <a:ea typeface="Times New Roman" panose="02020603050405020304" pitchFamily="18" charset="0"/>
                <a:cs typeface="Arial" panose="020B0604020202020204" pitchFamily="34" charset="0"/>
              </a:rPr>
              <a:t>Sur Fontaine </a:t>
            </a:r>
            <a:r>
              <a:rPr lang="fr-FR" sz="1200" i="1" dirty="0" err="1">
                <a:effectLst/>
                <a:ea typeface="Times New Roman" panose="02020603050405020304" pitchFamily="18" charset="0"/>
                <a:cs typeface="Arial" panose="020B0604020202020204" pitchFamily="34" charset="0"/>
              </a:rPr>
              <a:t>Chaâlis</a:t>
            </a:r>
            <a:r>
              <a:rPr lang="fr-FR" sz="1200" i="1" dirty="0">
                <a:effectLst/>
                <a:ea typeface="Times New Roman" panose="02020603050405020304" pitchFamily="18" charset="0"/>
                <a:cs typeface="Arial" panose="020B0604020202020204" pitchFamily="34" charset="0"/>
              </a:rPr>
              <a:t>, il y aura également deux enseignantes avec deux niveaux CE1 avec les CE2 et CM1 / CM2.</a:t>
            </a:r>
          </a:p>
          <a:p>
            <a:pPr algn="just">
              <a:spcAft>
                <a:spcPts val="600"/>
              </a:spcAft>
              <a:tabLst>
                <a:tab pos="1314450" algn="l"/>
              </a:tabLst>
            </a:pPr>
            <a:endParaRPr lang="fr-FR" sz="1200" dirty="0">
              <a:effectLst/>
              <a:ea typeface="Calibri" panose="020F0502020204030204" pitchFamily="34" charset="0"/>
              <a:cs typeface="Arial" panose="020B0604020202020204" pitchFamily="34" charset="0"/>
            </a:endParaRPr>
          </a:p>
          <a:p>
            <a:pPr algn="just">
              <a:spcAft>
                <a:spcPts val="600"/>
              </a:spcAft>
              <a:tabLst>
                <a:tab pos="1314450" algn="l"/>
              </a:tabLst>
            </a:pPr>
            <a:r>
              <a:rPr lang="fr-FR" sz="1200" b="1" i="1" u="sng" dirty="0">
                <a:effectLst/>
                <a:ea typeface="Times New Roman" panose="02020603050405020304" pitchFamily="18" charset="0"/>
                <a:cs typeface="Arial" panose="020B0604020202020204" pitchFamily="34" charset="0"/>
              </a:rPr>
              <a:t>Questions et Informations diverses</a:t>
            </a:r>
            <a:endParaRPr lang="fr-FR" sz="1200" i="1" u="sng" dirty="0">
              <a:effectLst/>
              <a:ea typeface="Calibri" panose="020F0502020204030204" pitchFamily="34" charset="0"/>
              <a:cs typeface="Arial" panose="020B0604020202020204" pitchFamily="34" charset="0"/>
            </a:endParaRPr>
          </a:p>
          <a:p>
            <a:pPr algn="just">
              <a:spcAft>
                <a:spcPts val="600"/>
              </a:spcAft>
            </a:pPr>
            <a:r>
              <a:rPr lang="fr-FR" sz="1200" dirty="0">
                <a:solidFill>
                  <a:srgbClr val="000000"/>
                </a:solidFill>
                <a:effectLst/>
                <a:ea typeface="Calibri" panose="020F0502020204030204" pitchFamily="34" charset="0"/>
                <a:cs typeface="Arial" panose="020B0604020202020204" pitchFamily="34" charset="0"/>
              </a:rPr>
              <a:t> </a:t>
            </a:r>
            <a:r>
              <a:rPr lang="fr-FR" sz="1200" i="1" dirty="0">
                <a:solidFill>
                  <a:srgbClr val="000000"/>
                </a:solidFill>
                <a:effectLst/>
                <a:ea typeface="Calibri" panose="020F0502020204030204" pitchFamily="34" charset="0"/>
                <a:cs typeface="Arial" panose="020B0604020202020204" pitchFamily="34" charset="0"/>
              </a:rPr>
              <a:t>-Le projet de piscine intercommunale se poursuit pour un budget prévisionnel de 20 millions d’euros. Le site retenu à ce jour, serait celui de la piscine couverte.</a:t>
            </a:r>
            <a:endParaRPr lang="fr-FR" sz="1200" dirty="0">
              <a:solidFill>
                <a:srgbClr val="000000"/>
              </a:solidFill>
              <a:effectLst/>
              <a:ea typeface="Calibri" panose="020F0502020204030204" pitchFamily="34" charset="0"/>
              <a:cs typeface="Arial" panose="020B0604020202020204" pitchFamily="34" charset="0"/>
            </a:endParaRPr>
          </a:p>
          <a:p>
            <a:pPr algn="just">
              <a:spcAft>
                <a:spcPts val="600"/>
              </a:spcAft>
            </a:pPr>
            <a:r>
              <a:rPr lang="fr-FR" sz="1200" i="1" dirty="0">
                <a:solidFill>
                  <a:srgbClr val="000000"/>
                </a:solidFill>
                <a:effectLst/>
                <a:ea typeface="Calibri" panose="020F0502020204030204" pitchFamily="34" charset="0"/>
                <a:cs typeface="Arial" panose="020B0604020202020204" pitchFamily="34" charset="0"/>
              </a:rPr>
              <a:t>-Grâce aux récents travaux de renforcement en eau potable sur le réseau du syndicat de Montlognon, le rendement qui était de 45% est passé à 80 %.</a:t>
            </a:r>
            <a:endParaRPr lang="fr-FR" sz="1200" dirty="0">
              <a:solidFill>
                <a:srgbClr val="000000"/>
              </a:solidFill>
              <a:effectLst/>
              <a:ea typeface="Calibri" panose="020F0502020204030204" pitchFamily="34" charset="0"/>
              <a:cs typeface="Arial" panose="020B0604020202020204" pitchFamily="34" charset="0"/>
            </a:endParaRPr>
          </a:p>
          <a:p>
            <a:pPr algn="just">
              <a:spcAft>
                <a:spcPts val="600"/>
              </a:spcAft>
            </a:pPr>
            <a:r>
              <a:rPr lang="fr-FR" sz="1200" i="1" dirty="0">
                <a:solidFill>
                  <a:srgbClr val="000000"/>
                </a:solidFill>
                <a:effectLst/>
                <a:ea typeface="Calibri" panose="020F0502020204030204" pitchFamily="34" charset="0"/>
                <a:cs typeface="Arial" panose="020B0604020202020204" pitchFamily="34" charset="0"/>
              </a:rPr>
              <a:t>Le tarif 2024 facturé aux usagers en dessous de 1000 litres passe de 1.71€/m3 à 1.75€/m3, et au-dessus de 1.41€/m3 à 1.45€/m3.</a:t>
            </a:r>
            <a:endParaRPr lang="fr-FR" sz="1200" dirty="0">
              <a:solidFill>
                <a:srgbClr val="000000"/>
              </a:solidFill>
              <a:effectLst/>
              <a:ea typeface="Calibri" panose="020F0502020204030204" pitchFamily="34" charset="0"/>
              <a:cs typeface="Arial" panose="020B0604020202020204" pitchFamily="34" charset="0"/>
            </a:endParaRPr>
          </a:p>
          <a:p>
            <a:pPr algn="just">
              <a:spcAft>
                <a:spcPts val="600"/>
              </a:spcAft>
            </a:pPr>
            <a:r>
              <a:rPr lang="fr-FR" sz="1200" i="1" dirty="0">
                <a:solidFill>
                  <a:srgbClr val="000000"/>
                </a:solidFill>
                <a:effectLst/>
                <a:ea typeface="Calibri" panose="020F0502020204030204" pitchFamily="34" charset="0"/>
                <a:cs typeface="Arial" panose="020B0604020202020204" pitchFamily="34" charset="0"/>
              </a:rPr>
              <a:t>Un diagnostic des forages est en cours.</a:t>
            </a:r>
            <a:endParaRPr lang="fr-FR" sz="1200" dirty="0">
              <a:solidFill>
                <a:srgbClr val="000000"/>
              </a:solidFill>
              <a:effectLst/>
              <a:ea typeface="Calibri" panose="020F0502020204030204" pitchFamily="34" charset="0"/>
              <a:cs typeface="Arial" panose="020B0604020202020204" pitchFamily="34" charset="0"/>
            </a:endParaRPr>
          </a:p>
          <a:p>
            <a:pPr algn="just">
              <a:spcAft>
                <a:spcPts val="600"/>
              </a:spcAft>
            </a:pPr>
            <a:r>
              <a:rPr lang="fr-FR" sz="1200" i="1" dirty="0">
                <a:solidFill>
                  <a:srgbClr val="000000"/>
                </a:solidFill>
                <a:effectLst/>
                <a:ea typeface="Calibri" panose="020F0502020204030204" pitchFamily="34" charset="0"/>
              </a:rPr>
              <a:t> </a:t>
            </a:r>
            <a:endParaRPr lang="fr-FR" sz="1200" dirty="0">
              <a:solidFill>
                <a:srgbClr val="000000"/>
              </a:solidFill>
              <a:effectLst/>
              <a:ea typeface="Calibri" panose="020F0502020204030204" pitchFamily="34" charset="0"/>
            </a:endParaRPr>
          </a:p>
          <a:p>
            <a:pPr algn="just">
              <a:spcAft>
                <a:spcPts val="600"/>
              </a:spcAft>
            </a:pPr>
            <a:r>
              <a:rPr lang="fr-FR" sz="1200" i="1" dirty="0">
                <a:solidFill>
                  <a:srgbClr val="000000"/>
                </a:solidFill>
                <a:effectLst/>
                <a:ea typeface="Calibri" panose="020F0502020204030204" pitchFamily="34" charset="0"/>
              </a:rPr>
              <a:t> </a:t>
            </a:r>
            <a:endParaRPr lang="fr-FR" sz="1200" dirty="0">
              <a:solidFill>
                <a:srgbClr val="000000"/>
              </a:solidFill>
              <a:effectLst/>
              <a:ea typeface="Calibri" panose="020F0502020204030204" pitchFamily="34" charset="0"/>
            </a:endParaRPr>
          </a:p>
        </p:txBody>
      </p:sp>
    </p:spTree>
    <p:extLst>
      <p:ext uri="{BB962C8B-B14F-4D97-AF65-F5344CB8AC3E}">
        <p14:creationId xmlns:p14="http://schemas.microsoft.com/office/powerpoint/2010/main" val="179196071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2498</TotalTime>
  <Words>6306</Words>
  <Application>Microsoft Office PowerPoint</Application>
  <PresentationFormat>Personnalisé</PresentationFormat>
  <Paragraphs>408</Paragraphs>
  <Slides>28</Slides>
  <Notes>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28</vt:i4>
      </vt:variant>
    </vt:vector>
  </HeadingPairs>
  <TitlesOfParts>
    <vt:vector size="35" baseType="lpstr">
      <vt:lpstr>Algerian</vt:lpstr>
      <vt:lpstr>Arial</vt:lpstr>
      <vt:lpstr>Arial MT</vt:lpstr>
      <vt:lpstr>Calibri</vt:lpstr>
      <vt:lpstr>Calibri Light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Compte Microsoft</dc:creator>
  <cp:lastModifiedBy>Laure PASCAL</cp:lastModifiedBy>
  <cp:revision>178</cp:revision>
  <cp:lastPrinted>2023-10-31T16:14:14Z</cp:lastPrinted>
  <dcterms:created xsi:type="dcterms:W3CDTF">2023-03-22T07:45:21Z</dcterms:created>
  <dcterms:modified xsi:type="dcterms:W3CDTF">2024-05-23T09:05:31Z</dcterms:modified>
</cp:coreProperties>
</file>